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76" r:id="rId5"/>
    <p:sldId id="277" r:id="rId6"/>
    <p:sldId id="284" r:id="rId7"/>
    <p:sldId id="295" r:id="rId8"/>
    <p:sldId id="294" r:id="rId9"/>
    <p:sldId id="285" r:id="rId10"/>
    <p:sldId id="286" r:id="rId11"/>
    <p:sldId id="287" r:id="rId12"/>
    <p:sldId id="288" r:id="rId13"/>
    <p:sldId id="289" r:id="rId14"/>
    <p:sldId id="290" r:id="rId15"/>
    <p:sldId id="291" r:id="rId16"/>
    <p:sldId id="292" r:id="rId17"/>
    <p:sldId id="293"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9" r:id="rId34"/>
    <p:sldId id="311" r:id="rId35"/>
    <p:sldId id="312" r:id="rId36"/>
    <p:sldId id="313" r:id="rId37"/>
    <p:sldId id="314" r:id="rId38"/>
    <p:sldId id="315" r:id="rId39"/>
    <p:sldId id="320" r:id="rId40"/>
    <p:sldId id="317" r:id="rId41"/>
    <p:sldId id="283"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50EE9-C678-4E76-A3CD-22DAC5787CFC}" type="datetimeFigureOut">
              <a:rPr lang="nl-NL" smtClean="0"/>
              <a:t>2-1-2025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56924-DFC9-4F2C-9CFF-2B21573FFD5C}" type="slidenum">
              <a:rPr lang="nl-NL" smtClean="0"/>
              <a:t>‹nr.›</a:t>
            </a:fld>
            <a:endParaRPr lang="nl-NL"/>
          </a:p>
        </p:txBody>
      </p:sp>
    </p:spTree>
    <p:extLst>
      <p:ext uri="{BB962C8B-B14F-4D97-AF65-F5344CB8AC3E}">
        <p14:creationId xmlns:p14="http://schemas.microsoft.com/office/powerpoint/2010/main" val="69742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a:t>
            </a:fld>
            <a:endParaRPr lang="nl-NL" altLang="nl-NL"/>
          </a:p>
        </p:txBody>
      </p:sp>
    </p:spTree>
    <p:extLst>
      <p:ext uri="{BB962C8B-B14F-4D97-AF65-F5344CB8AC3E}">
        <p14:creationId xmlns:p14="http://schemas.microsoft.com/office/powerpoint/2010/main" val="239208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12</a:t>
            </a:fld>
            <a:endParaRPr lang="nl-NL" altLang="nl-NL"/>
          </a:p>
        </p:txBody>
      </p:sp>
    </p:spTree>
    <p:extLst>
      <p:ext uri="{BB962C8B-B14F-4D97-AF65-F5344CB8AC3E}">
        <p14:creationId xmlns:p14="http://schemas.microsoft.com/office/powerpoint/2010/main" val="82303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13</a:t>
            </a:fld>
            <a:endParaRPr lang="nl-NL" altLang="nl-NL"/>
          </a:p>
        </p:txBody>
      </p:sp>
    </p:spTree>
    <p:extLst>
      <p:ext uri="{BB962C8B-B14F-4D97-AF65-F5344CB8AC3E}">
        <p14:creationId xmlns:p14="http://schemas.microsoft.com/office/powerpoint/2010/main" val="112483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14</a:t>
            </a:fld>
            <a:endParaRPr lang="nl-NL" altLang="nl-NL"/>
          </a:p>
        </p:txBody>
      </p:sp>
    </p:spTree>
    <p:extLst>
      <p:ext uri="{BB962C8B-B14F-4D97-AF65-F5344CB8AC3E}">
        <p14:creationId xmlns:p14="http://schemas.microsoft.com/office/powerpoint/2010/main" val="136810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15</a:t>
            </a:fld>
            <a:endParaRPr lang="nl-NL" altLang="nl-NL"/>
          </a:p>
        </p:txBody>
      </p:sp>
    </p:spTree>
    <p:extLst>
      <p:ext uri="{BB962C8B-B14F-4D97-AF65-F5344CB8AC3E}">
        <p14:creationId xmlns:p14="http://schemas.microsoft.com/office/powerpoint/2010/main" val="33473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16</a:t>
            </a:fld>
            <a:endParaRPr lang="nl-NL" altLang="nl-NL"/>
          </a:p>
        </p:txBody>
      </p:sp>
    </p:spTree>
    <p:extLst>
      <p:ext uri="{BB962C8B-B14F-4D97-AF65-F5344CB8AC3E}">
        <p14:creationId xmlns:p14="http://schemas.microsoft.com/office/powerpoint/2010/main" val="95880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17</a:t>
            </a:fld>
            <a:endParaRPr lang="nl-NL" altLang="nl-NL"/>
          </a:p>
        </p:txBody>
      </p:sp>
    </p:spTree>
    <p:extLst>
      <p:ext uri="{BB962C8B-B14F-4D97-AF65-F5344CB8AC3E}">
        <p14:creationId xmlns:p14="http://schemas.microsoft.com/office/powerpoint/2010/main" val="304600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18</a:t>
            </a:fld>
            <a:endParaRPr lang="nl-NL" altLang="nl-NL"/>
          </a:p>
        </p:txBody>
      </p:sp>
    </p:spTree>
    <p:extLst>
      <p:ext uri="{BB962C8B-B14F-4D97-AF65-F5344CB8AC3E}">
        <p14:creationId xmlns:p14="http://schemas.microsoft.com/office/powerpoint/2010/main" val="92064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19</a:t>
            </a:fld>
            <a:endParaRPr lang="nl-NL" altLang="nl-NL"/>
          </a:p>
        </p:txBody>
      </p:sp>
    </p:spTree>
    <p:extLst>
      <p:ext uri="{BB962C8B-B14F-4D97-AF65-F5344CB8AC3E}">
        <p14:creationId xmlns:p14="http://schemas.microsoft.com/office/powerpoint/2010/main" val="369437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20</a:t>
            </a:fld>
            <a:endParaRPr lang="nl-NL" altLang="nl-NL"/>
          </a:p>
        </p:txBody>
      </p:sp>
    </p:spTree>
    <p:extLst>
      <p:ext uri="{BB962C8B-B14F-4D97-AF65-F5344CB8AC3E}">
        <p14:creationId xmlns:p14="http://schemas.microsoft.com/office/powerpoint/2010/main" val="384483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21</a:t>
            </a:fld>
            <a:endParaRPr lang="nl-NL" altLang="nl-NL"/>
          </a:p>
        </p:txBody>
      </p:sp>
    </p:spTree>
    <p:extLst>
      <p:ext uri="{BB962C8B-B14F-4D97-AF65-F5344CB8AC3E}">
        <p14:creationId xmlns:p14="http://schemas.microsoft.com/office/powerpoint/2010/main" val="290664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4</a:t>
            </a:fld>
            <a:endParaRPr lang="nl-NL" altLang="nl-NL"/>
          </a:p>
        </p:txBody>
      </p:sp>
    </p:spTree>
    <p:extLst>
      <p:ext uri="{BB962C8B-B14F-4D97-AF65-F5344CB8AC3E}">
        <p14:creationId xmlns:p14="http://schemas.microsoft.com/office/powerpoint/2010/main" val="359340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22</a:t>
            </a:fld>
            <a:endParaRPr lang="nl-NL" altLang="nl-NL"/>
          </a:p>
        </p:txBody>
      </p:sp>
    </p:spTree>
    <p:extLst>
      <p:ext uri="{BB962C8B-B14F-4D97-AF65-F5344CB8AC3E}">
        <p14:creationId xmlns:p14="http://schemas.microsoft.com/office/powerpoint/2010/main" val="1209767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23</a:t>
            </a:fld>
            <a:endParaRPr lang="nl-NL" altLang="nl-NL"/>
          </a:p>
        </p:txBody>
      </p:sp>
    </p:spTree>
    <p:extLst>
      <p:ext uri="{BB962C8B-B14F-4D97-AF65-F5344CB8AC3E}">
        <p14:creationId xmlns:p14="http://schemas.microsoft.com/office/powerpoint/2010/main" val="282437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24</a:t>
            </a:fld>
            <a:endParaRPr lang="nl-NL" altLang="nl-NL"/>
          </a:p>
        </p:txBody>
      </p:sp>
    </p:spTree>
    <p:extLst>
      <p:ext uri="{BB962C8B-B14F-4D97-AF65-F5344CB8AC3E}">
        <p14:creationId xmlns:p14="http://schemas.microsoft.com/office/powerpoint/2010/main" val="378669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25</a:t>
            </a:fld>
            <a:endParaRPr lang="nl-NL" altLang="nl-NL"/>
          </a:p>
        </p:txBody>
      </p:sp>
    </p:spTree>
    <p:extLst>
      <p:ext uri="{BB962C8B-B14F-4D97-AF65-F5344CB8AC3E}">
        <p14:creationId xmlns:p14="http://schemas.microsoft.com/office/powerpoint/2010/main" val="208311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26</a:t>
            </a:fld>
            <a:endParaRPr lang="nl-NL" altLang="nl-NL"/>
          </a:p>
        </p:txBody>
      </p:sp>
    </p:spTree>
    <p:extLst>
      <p:ext uri="{BB962C8B-B14F-4D97-AF65-F5344CB8AC3E}">
        <p14:creationId xmlns:p14="http://schemas.microsoft.com/office/powerpoint/2010/main" val="164474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27</a:t>
            </a:fld>
            <a:endParaRPr lang="nl-NL" altLang="nl-NL"/>
          </a:p>
        </p:txBody>
      </p:sp>
    </p:spTree>
    <p:extLst>
      <p:ext uri="{BB962C8B-B14F-4D97-AF65-F5344CB8AC3E}">
        <p14:creationId xmlns:p14="http://schemas.microsoft.com/office/powerpoint/2010/main" val="2718248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28</a:t>
            </a:fld>
            <a:endParaRPr lang="nl-NL" altLang="nl-NL"/>
          </a:p>
        </p:txBody>
      </p:sp>
    </p:spTree>
    <p:extLst>
      <p:ext uri="{BB962C8B-B14F-4D97-AF65-F5344CB8AC3E}">
        <p14:creationId xmlns:p14="http://schemas.microsoft.com/office/powerpoint/2010/main" val="358091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29</a:t>
            </a:fld>
            <a:endParaRPr lang="nl-NL" altLang="nl-NL"/>
          </a:p>
        </p:txBody>
      </p:sp>
    </p:spTree>
    <p:extLst>
      <p:ext uri="{BB962C8B-B14F-4D97-AF65-F5344CB8AC3E}">
        <p14:creationId xmlns:p14="http://schemas.microsoft.com/office/powerpoint/2010/main" val="5789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30</a:t>
            </a:fld>
            <a:endParaRPr lang="nl-NL" altLang="nl-NL"/>
          </a:p>
        </p:txBody>
      </p:sp>
    </p:spTree>
    <p:extLst>
      <p:ext uri="{BB962C8B-B14F-4D97-AF65-F5344CB8AC3E}">
        <p14:creationId xmlns:p14="http://schemas.microsoft.com/office/powerpoint/2010/main" val="148147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31</a:t>
            </a:fld>
            <a:endParaRPr lang="nl-NL" altLang="nl-NL"/>
          </a:p>
        </p:txBody>
      </p:sp>
    </p:spTree>
    <p:extLst>
      <p:ext uri="{BB962C8B-B14F-4D97-AF65-F5344CB8AC3E}">
        <p14:creationId xmlns:p14="http://schemas.microsoft.com/office/powerpoint/2010/main" val="391306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5</a:t>
            </a:fld>
            <a:endParaRPr lang="nl-NL" altLang="nl-NL"/>
          </a:p>
        </p:txBody>
      </p:sp>
    </p:spTree>
    <p:extLst>
      <p:ext uri="{BB962C8B-B14F-4D97-AF65-F5344CB8AC3E}">
        <p14:creationId xmlns:p14="http://schemas.microsoft.com/office/powerpoint/2010/main" val="3027610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32</a:t>
            </a:fld>
            <a:endParaRPr lang="nl-NL" altLang="nl-NL"/>
          </a:p>
        </p:txBody>
      </p:sp>
    </p:spTree>
    <p:extLst>
      <p:ext uri="{BB962C8B-B14F-4D97-AF65-F5344CB8AC3E}">
        <p14:creationId xmlns:p14="http://schemas.microsoft.com/office/powerpoint/2010/main" val="2044341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33</a:t>
            </a:fld>
            <a:endParaRPr lang="nl-NL" altLang="nl-NL"/>
          </a:p>
        </p:txBody>
      </p:sp>
    </p:spTree>
    <p:extLst>
      <p:ext uri="{BB962C8B-B14F-4D97-AF65-F5344CB8AC3E}">
        <p14:creationId xmlns:p14="http://schemas.microsoft.com/office/powerpoint/2010/main" val="3406135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34</a:t>
            </a:fld>
            <a:endParaRPr lang="nl-NL" altLang="nl-NL"/>
          </a:p>
        </p:txBody>
      </p:sp>
    </p:spTree>
    <p:extLst>
      <p:ext uri="{BB962C8B-B14F-4D97-AF65-F5344CB8AC3E}">
        <p14:creationId xmlns:p14="http://schemas.microsoft.com/office/powerpoint/2010/main" val="77566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35</a:t>
            </a:fld>
            <a:endParaRPr lang="nl-NL" altLang="nl-NL"/>
          </a:p>
        </p:txBody>
      </p:sp>
    </p:spTree>
    <p:extLst>
      <p:ext uri="{BB962C8B-B14F-4D97-AF65-F5344CB8AC3E}">
        <p14:creationId xmlns:p14="http://schemas.microsoft.com/office/powerpoint/2010/main" val="2576505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36</a:t>
            </a:fld>
            <a:endParaRPr lang="nl-NL" altLang="nl-NL"/>
          </a:p>
        </p:txBody>
      </p:sp>
    </p:spTree>
    <p:extLst>
      <p:ext uri="{BB962C8B-B14F-4D97-AF65-F5344CB8AC3E}">
        <p14:creationId xmlns:p14="http://schemas.microsoft.com/office/powerpoint/2010/main" val="3261408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37</a:t>
            </a:fld>
            <a:endParaRPr lang="nl-NL" altLang="nl-NL"/>
          </a:p>
        </p:txBody>
      </p:sp>
    </p:spTree>
    <p:extLst>
      <p:ext uri="{BB962C8B-B14F-4D97-AF65-F5344CB8AC3E}">
        <p14:creationId xmlns:p14="http://schemas.microsoft.com/office/powerpoint/2010/main" val="235826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6</a:t>
            </a:fld>
            <a:endParaRPr lang="nl-NL" altLang="nl-NL"/>
          </a:p>
        </p:txBody>
      </p:sp>
    </p:spTree>
    <p:extLst>
      <p:ext uri="{BB962C8B-B14F-4D97-AF65-F5344CB8AC3E}">
        <p14:creationId xmlns:p14="http://schemas.microsoft.com/office/powerpoint/2010/main" val="335732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7</a:t>
            </a:fld>
            <a:endParaRPr lang="nl-NL" altLang="nl-NL"/>
          </a:p>
        </p:txBody>
      </p:sp>
    </p:spTree>
    <p:extLst>
      <p:ext uri="{BB962C8B-B14F-4D97-AF65-F5344CB8AC3E}">
        <p14:creationId xmlns:p14="http://schemas.microsoft.com/office/powerpoint/2010/main" val="235805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8</a:t>
            </a:fld>
            <a:endParaRPr lang="nl-NL" altLang="nl-NL"/>
          </a:p>
        </p:txBody>
      </p:sp>
    </p:spTree>
    <p:extLst>
      <p:ext uri="{BB962C8B-B14F-4D97-AF65-F5344CB8AC3E}">
        <p14:creationId xmlns:p14="http://schemas.microsoft.com/office/powerpoint/2010/main" val="63144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9</a:t>
            </a:fld>
            <a:endParaRPr lang="nl-NL" altLang="nl-NL"/>
          </a:p>
        </p:txBody>
      </p:sp>
    </p:spTree>
    <p:extLst>
      <p:ext uri="{BB962C8B-B14F-4D97-AF65-F5344CB8AC3E}">
        <p14:creationId xmlns:p14="http://schemas.microsoft.com/office/powerpoint/2010/main" val="246428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10</a:t>
            </a:fld>
            <a:endParaRPr lang="nl-NL" altLang="nl-NL"/>
          </a:p>
        </p:txBody>
      </p:sp>
    </p:spTree>
    <p:extLst>
      <p:ext uri="{BB962C8B-B14F-4D97-AF65-F5344CB8AC3E}">
        <p14:creationId xmlns:p14="http://schemas.microsoft.com/office/powerpoint/2010/main" val="207740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CD5424-0973-4725-BA37-85B6E06A4D94}" type="slidenum">
              <a:rPr lang="nl-NL" altLang="nl-NL" smtClean="0"/>
              <a:pPr/>
              <a:t>11</a:t>
            </a:fld>
            <a:endParaRPr lang="nl-NL" altLang="nl-NL"/>
          </a:p>
        </p:txBody>
      </p:sp>
    </p:spTree>
    <p:extLst>
      <p:ext uri="{BB962C8B-B14F-4D97-AF65-F5344CB8AC3E}">
        <p14:creationId xmlns:p14="http://schemas.microsoft.com/office/powerpoint/2010/main" val="285941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2-1-2025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87467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2-1-2025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66218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2-1-2025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22759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2-1-2025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06001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58C8A1D0-F2AF-49FC-A9FE-2761F888C14A}" type="datetimeFigureOut">
              <a:rPr lang="nl-NL" smtClean="0"/>
              <a:t>2-1-2025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82993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2-1-2025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136426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8C8A1D0-F2AF-49FC-A9FE-2761F888C14A}" type="datetimeFigureOut">
              <a:rPr lang="nl-NL" smtClean="0"/>
              <a:t>2-1-2025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89772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8C8A1D0-F2AF-49FC-A9FE-2761F888C14A}" type="datetimeFigureOut">
              <a:rPr lang="nl-NL" smtClean="0"/>
              <a:t>2-1-2025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8576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8C8A1D0-F2AF-49FC-A9FE-2761F888C14A}" type="datetimeFigureOut">
              <a:rPr lang="nl-NL" smtClean="0"/>
              <a:t>2-1-2025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422996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2-1-2025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47422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8C8A1D0-F2AF-49FC-A9FE-2761F888C14A}" type="datetimeFigureOut">
              <a:rPr lang="nl-NL" smtClean="0"/>
              <a:t>2-1-2025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5F6834A-DA48-4E0C-83DD-0C92FF0F479B}" type="slidenum">
              <a:rPr lang="nl-NL" smtClean="0"/>
              <a:t>‹nr.›</a:t>
            </a:fld>
            <a:endParaRPr lang="nl-NL"/>
          </a:p>
        </p:txBody>
      </p:sp>
    </p:spTree>
    <p:extLst>
      <p:ext uri="{BB962C8B-B14F-4D97-AF65-F5344CB8AC3E}">
        <p14:creationId xmlns:p14="http://schemas.microsoft.com/office/powerpoint/2010/main" val="320354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8A1D0-F2AF-49FC-A9FE-2761F888C14A}" type="datetimeFigureOut">
              <a:rPr lang="nl-NL" smtClean="0"/>
              <a:t>2-1-2025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6834A-DA48-4E0C-83DD-0C92FF0F479B}" type="slidenum">
              <a:rPr lang="nl-NL" smtClean="0"/>
              <a:t>‹nr.›</a:t>
            </a:fld>
            <a:endParaRPr lang="nl-NL"/>
          </a:p>
        </p:txBody>
      </p:sp>
    </p:spTree>
    <p:extLst>
      <p:ext uri="{BB962C8B-B14F-4D97-AF65-F5344CB8AC3E}">
        <p14:creationId xmlns:p14="http://schemas.microsoft.com/office/powerpoint/2010/main" val="2345480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KDRA72tR-NM"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2EBw3oS-I-o"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36BdxlYx7MY" TargetMode="External"/><Relationship Id="rId5" Type="http://schemas.openxmlformats.org/officeDocument/2006/relationships/image" Target="../media/image21.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noChangeArrowheads="1"/>
          </p:cNvSpPr>
          <p:nvPr>
            <p:ph type="ctrTitle"/>
          </p:nvPr>
        </p:nvSpPr>
        <p:spPr>
          <a:xfrm>
            <a:off x="2351088" y="1935163"/>
            <a:ext cx="6858000" cy="863600"/>
          </a:xfrm>
        </p:spPr>
        <p:txBody>
          <a:bodyPr>
            <a:normAutofit fontScale="90000"/>
          </a:bodyPr>
          <a:lstStyle/>
          <a:p>
            <a:pPr eaLnBrk="1" hangingPunct="1"/>
            <a:r>
              <a:rPr lang="nl-NL" altLang="nl-NL" b="1"/>
              <a:t>Stroom</a:t>
            </a:r>
          </a:p>
        </p:txBody>
      </p:sp>
      <p:pic>
        <p:nvPicPr>
          <p:cNvPr id="3075" name="Afbeelding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1122364"/>
            <a:ext cx="3240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9" descr="Afbeeldingsresultaat voor geranium stek"/>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7" name="AutoShape 11" descr="Afbeeldingsresultaat voor geranium stek"/>
          <p:cNvSpPr>
            <a:spLocks noChangeAspect="1" noChangeArrowheads="1"/>
          </p:cNvSpPr>
          <p:nvPr/>
        </p:nvSpPr>
        <p:spPr bwMode="auto">
          <a:xfrm>
            <a:off x="1820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3078"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3509963"/>
            <a:ext cx="53403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AutoShape 9" descr="Afbeeldingsresultaat voor stroom"/>
          <p:cNvSpPr>
            <a:spLocks noGrp="1" noChangeAspect="1" noChangeArrowheads="1"/>
          </p:cNvSpPr>
          <p:nvPr>
            <p:ph type="subTitle" idx="1"/>
          </p:nvPr>
        </p:nvSpPr>
        <p:spPr>
          <a:noFill/>
        </p:spPr>
        <p:txBody>
          <a:bodyPr/>
          <a:lstStyle/>
          <a:p>
            <a:endParaRPr lang="nl-NL" altLang="nl-NL"/>
          </a:p>
        </p:txBody>
      </p:sp>
    </p:spTree>
    <p:extLst>
      <p:ext uri="{BB962C8B-B14F-4D97-AF65-F5344CB8AC3E}">
        <p14:creationId xmlns:p14="http://schemas.microsoft.com/office/powerpoint/2010/main" val="325910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isolatoren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7435487" cy="4351337"/>
          </a:xfrm>
        </p:spPr>
        <p:txBody>
          <a:bodyPr>
            <a:normAutofit/>
          </a:bodyPr>
          <a:lstStyle/>
          <a:p>
            <a:pPr marL="0" indent="0">
              <a:buNone/>
              <a:defRPr/>
            </a:pPr>
            <a:r>
              <a:rPr lang="nl-NL" sz="2400" dirty="0"/>
              <a:t>Er zijn natuurlijk ook materialen waardoor elektriciteit zich heel moeilijk of zelfs helemaal niet kan verplaatsen. Deze materialen worden isolatoren genoemd.</a:t>
            </a:r>
          </a:p>
          <a:p>
            <a:pPr marL="0" indent="0">
              <a:buNone/>
              <a:defRPr/>
            </a:pPr>
            <a:r>
              <a:rPr lang="nl-NL" sz="2400" dirty="0"/>
              <a:t>Deze isolatoren worden altijd toegepast bij elektriciteit kabels. Deze zijn meestal gemaakt van plastic of kunststof.</a:t>
            </a:r>
            <a:endParaRPr lang="nl-NL" altLang="nl-NL" sz="2400" dirty="0"/>
          </a:p>
        </p:txBody>
      </p:sp>
    </p:spTree>
    <p:extLst>
      <p:ext uri="{BB962C8B-B14F-4D97-AF65-F5344CB8AC3E}">
        <p14:creationId xmlns:p14="http://schemas.microsoft.com/office/powerpoint/2010/main" val="38446864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Isolatoren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r>
              <a:rPr lang="nl-NL" sz="2400" dirty="0"/>
              <a:t>Rubber</a:t>
            </a:r>
          </a:p>
          <a:p>
            <a:r>
              <a:rPr lang="nl-NL" sz="2400" dirty="0"/>
              <a:t>Kunststof</a:t>
            </a:r>
          </a:p>
          <a:p>
            <a:r>
              <a:rPr lang="nl-NL" sz="2400" dirty="0"/>
              <a:t>Plastic</a:t>
            </a:r>
          </a:p>
          <a:p>
            <a:r>
              <a:rPr lang="nl-NL" sz="2400" dirty="0"/>
              <a:t>Hout</a:t>
            </a:r>
          </a:p>
          <a:p>
            <a:r>
              <a:rPr lang="nl-NL" sz="2400" dirty="0"/>
              <a:t>Keramiek</a:t>
            </a:r>
          </a:p>
          <a:p>
            <a:r>
              <a:rPr lang="nl-NL" sz="2400" dirty="0"/>
              <a:t>Lucht</a:t>
            </a:r>
          </a:p>
          <a:p>
            <a:pPr>
              <a:defRPr/>
            </a:pPr>
            <a:endParaRPr lang="nl-NL" altLang="nl-NL" dirty="0"/>
          </a:p>
        </p:txBody>
      </p:sp>
      <p:pic>
        <p:nvPicPr>
          <p:cNvPr id="1026" name="Picture 2" descr="Afbeeldingsresultaat voor isolator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196" y="1785937"/>
            <a:ext cx="3999414" cy="299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40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Stroomkring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sz="2400" dirty="0"/>
              <a:t>Er zijn 2 soorten stroomkringen</a:t>
            </a:r>
          </a:p>
          <a:p>
            <a:pPr marL="0" indent="0">
              <a:buNone/>
              <a:defRPr/>
            </a:pPr>
            <a:endParaRPr lang="nl-NL" sz="2400" dirty="0"/>
          </a:p>
          <a:p>
            <a:pPr>
              <a:defRPr/>
            </a:pPr>
            <a:r>
              <a:rPr lang="nl-NL" sz="2400" dirty="0"/>
              <a:t>serieschakeling </a:t>
            </a:r>
          </a:p>
          <a:p>
            <a:pPr>
              <a:defRPr/>
            </a:pPr>
            <a:r>
              <a:rPr lang="nl-NL" sz="2400" dirty="0"/>
              <a:t>parallelschakeling</a:t>
            </a:r>
            <a:endParaRPr lang="nl-NL" altLang="nl-NL" sz="2400" dirty="0"/>
          </a:p>
        </p:txBody>
      </p:sp>
    </p:spTree>
    <p:extLst>
      <p:ext uri="{BB962C8B-B14F-4D97-AF65-F5344CB8AC3E}">
        <p14:creationId xmlns:p14="http://schemas.microsoft.com/office/powerpoint/2010/main" val="1034765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Serieschakeling</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5645876" cy="4351337"/>
          </a:xfrm>
        </p:spPr>
        <p:txBody>
          <a:bodyPr>
            <a:normAutofit/>
          </a:bodyPr>
          <a:lstStyle/>
          <a:p>
            <a:pPr marL="0" indent="0">
              <a:buNone/>
            </a:pPr>
            <a:r>
              <a:rPr lang="nl-NL" sz="2400" dirty="0"/>
              <a:t>Een serieschakeling is de meest eenvoudige stroomkring. </a:t>
            </a:r>
          </a:p>
          <a:p>
            <a:pPr marL="0" indent="0">
              <a:buNone/>
            </a:pPr>
            <a:r>
              <a:rPr lang="nl-NL" sz="2400" dirty="0"/>
              <a:t>De elektriciteit stroomt door één lijn waarop alle apparaten aangesloten zitten. </a:t>
            </a:r>
            <a:br>
              <a:rPr lang="nl-NL" sz="2400" dirty="0"/>
            </a:br>
            <a:r>
              <a:rPr lang="nl-NL" sz="2400" dirty="0"/>
              <a:t>(bv de kerstboomverlichting)</a:t>
            </a:r>
            <a:endParaRPr lang="nl-NL" altLang="nl-NL" sz="2400" dirty="0"/>
          </a:p>
        </p:txBody>
      </p:sp>
      <p:pic>
        <p:nvPicPr>
          <p:cNvPr id="8194" name="Picture 2" descr="https://upload.wikimedia.org/wikipedia/commons/1/1e/Voorbeeldvaneeneenvoudigeserieschake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709" y="1785937"/>
            <a:ext cx="3519546" cy="234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494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Parallelschakeling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sz="2400" dirty="0"/>
              <a:t>In een parallelschakeling zitten een soort omwegen in de kabels waardoor de stroomkring via een andere weg alsnog rond kan stromen zelfs als er een apparaat wordt uitgeschakeld of losgekoppeld wordt.</a:t>
            </a:r>
          </a:p>
          <a:p>
            <a:pPr marL="0" indent="0">
              <a:buNone/>
            </a:pPr>
            <a:r>
              <a:rPr lang="nl-NL" sz="2400" dirty="0"/>
              <a:t>Een mooi voorbeeld hiervan is een stroomkring in een huis. </a:t>
            </a:r>
          </a:p>
          <a:p>
            <a:pPr marL="0" indent="0">
              <a:buNone/>
            </a:pPr>
            <a:r>
              <a:rPr lang="nl-NL" sz="2400" dirty="0"/>
              <a:t>In huis is het fijn als je met behulp van schakelaars of de stekkers zelf kan bepalen wanneer een apparaat aan of uit staat zonder dat de rest ook automatisch aan of uit gaat.</a:t>
            </a:r>
          </a:p>
          <a:p>
            <a:pPr>
              <a:defRPr/>
            </a:pPr>
            <a:endParaRPr lang="nl-NL" altLang="nl-NL" sz="2400" dirty="0"/>
          </a:p>
        </p:txBody>
      </p:sp>
      <p:pic>
        <p:nvPicPr>
          <p:cNvPr id="7170" name="Picture 2" descr="https://upload.wikimedia.org/wikipedia/commons/3/38/Voorbeeldvaneeneenvoudigeparallelschakel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849" y="1785937"/>
            <a:ext cx="2652277" cy="362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874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Elektriciteit</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1" y="1694497"/>
            <a:ext cx="6743156" cy="4351337"/>
          </a:xfrm>
        </p:spPr>
        <p:txBody>
          <a:bodyPr>
            <a:normAutofit/>
          </a:bodyPr>
          <a:lstStyle/>
          <a:p>
            <a:pPr marL="0" indent="0">
              <a:buNone/>
              <a:defRPr/>
            </a:pPr>
            <a:r>
              <a:rPr lang="nl-NL" dirty="0"/>
              <a:t>Elektriciteit bestaat uit twee verschillende soorten: </a:t>
            </a:r>
          </a:p>
          <a:p>
            <a:pPr>
              <a:defRPr/>
            </a:pPr>
            <a:r>
              <a:rPr lang="nl-NL" b="1" dirty="0"/>
              <a:t>gelijkstroom</a:t>
            </a:r>
            <a:r>
              <a:rPr lang="nl-NL" dirty="0"/>
              <a:t> </a:t>
            </a:r>
          </a:p>
          <a:p>
            <a:pPr>
              <a:defRPr/>
            </a:pPr>
            <a:r>
              <a:rPr lang="nl-NL" b="1" dirty="0"/>
              <a:t>wisselstroom</a:t>
            </a:r>
            <a:endParaRPr lang="nl-NL" altLang="nl-NL" sz="2000" dirty="0"/>
          </a:p>
        </p:txBody>
      </p:sp>
    </p:spTree>
    <p:extLst>
      <p:ext uri="{BB962C8B-B14F-4D97-AF65-F5344CB8AC3E}">
        <p14:creationId xmlns:p14="http://schemas.microsoft.com/office/powerpoint/2010/main" val="33382365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dirty="0"/>
              <a:t>Waarschijnlijk is gelijkstroom het soort elektriciteit dat je voor ogen hebt wanneer je aan 'stroom' denkt. </a:t>
            </a:r>
          </a:p>
          <a:p>
            <a:pPr marL="0" indent="0">
              <a:buNone/>
            </a:pPr>
            <a:r>
              <a:rPr lang="nl-NL" dirty="0"/>
              <a:t>Bij gelijkstroom loopt de stroom altijd dezelfde kant op.</a:t>
            </a:r>
          </a:p>
          <a:p>
            <a:pPr marL="0" indent="0">
              <a:buNone/>
            </a:pPr>
            <a:r>
              <a:rPr lang="nl-NL" dirty="0"/>
              <a:t>  </a:t>
            </a:r>
          </a:p>
          <a:p>
            <a:pPr marL="0" indent="0">
              <a:buNone/>
            </a:pPr>
            <a:r>
              <a:rPr lang="nl-NL" dirty="0"/>
              <a:t>Het symbool voor gelijkstroom is </a:t>
            </a:r>
          </a:p>
        </p:txBody>
      </p:sp>
      <p:pic>
        <p:nvPicPr>
          <p:cNvPr id="3078" name="Picture 6" descr="https://i0.wp.com/www.hoogspanningsnet.com/wp-content/uploads/gelijkstroomicoontje.gif?resize=50%2C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482" y="4239903"/>
            <a:ext cx="1151272" cy="85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580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1000"/>
                                        <p:tgtEl>
                                          <p:spTgt spid="3078"/>
                                        </p:tgtEl>
                                      </p:cBhvr>
                                    </p:animEffect>
                                    <p:anim calcmode="lin" valueType="num">
                                      <p:cBhvr>
                                        <p:cTn id="20" dur="1000" fill="hold"/>
                                        <p:tgtEl>
                                          <p:spTgt spid="3078"/>
                                        </p:tgtEl>
                                        <p:attrNameLst>
                                          <p:attrName>ppt_x</p:attrName>
                                        </p:attrNameLst>
                                      </p:cBhvr>
                                      <p:tavLst>
                                        <p:tav tm="0">
                                          <p:val>
                                            <p:strVal val="#ppt_x"/>
                                          </p:val>
                                        </p:tav>
                                        <p:tav tm="100000">
                                          <p:val>
                                            <p:strVal val="#ppt_x"/>
                                          </p:val>
                                        </p:tav>
                                      </p:tavLst>
                                    </p:anim>
                                    <p:anim calcmode="lin" valueType="num">
                                      <p:cBhvr>
                                        <p:cTn id="2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altLang="nl-NL" sz="2400" dirty="0"/>
              <a:t>Gelijkstroom komt voor in:</a:t>
            </a:r>
          </a:p>
          <a:p>
            <a:pPr>
              <a:defRPr/>
            </a:pPr>
            <a:r>
              <a:rPr lang="nl-NL" altLang="nl-NL" sz="2400" dirty="0"/>
              <a:t>Accu</a:t>
            </a:r>
          </a:p>
          <a:p>
            <a:pPr>
              <a:defRPr/>
            </a:pPr>
            <a:r>
              <a:rPr lang="nl-NL" altLang="nl-NL" sz="2400" dirty="0"/>
              <a:t>Batterijen</a:t>
            </a:r>
          </a:p>
          <a:p>
            <a:pPr>
              <a:defRPr/>
            </a:pPr>
            <a:r>
              <a:rPr lang="nl-NL" altLang="nl-NL" sz="2400" dirty="0"/>
              <a:t>Zonnepanelen</a:t>
            </a:r>
          </a:p>
          <a:p>
            <a:pPr>
              <a:defRPr/>
            </a:pPr>
            <a:r>
              <a:rPr lang="nl-NL" altLang="nl-NL" sz="2400" dirty="0"/>
              <a:t>Windmolens</a:t>
            </a:r>
          </a:p>
          <a:p>
            <a:pPr>
              <a:defRPr/>
            </a:pPr>
            <a:endParaRPr lang="nl-NL" altLang="nl-NL" sz="2400" dirty="0"/>
          </a:p>
          <a:p>
            <a:pPr>
              <a:defRPr/>
            </a:pPr>
            <a:endParaRPr lang="nl-NL" altLang="nl-NL" sz="2000" dirty="0"/>
          </a:p>
        </p:txBody>
      </p:sp>
      <p:pic>
        <p:nvPicPr>
          <p:cNvPr id="2" name="Afbeelding 1"/>
          <p:cNvPicPr>
            <a:picLocks noChangeAspect="1"/>
          </p:cNvPicPr>
          <p:nvPr/>
        </p:nvPicPr>
        <p:blipFill>
          <a:blip r:embed="rId4"/>
          <a:stretch>
            <a:fillRect/>
          </a:stretch>
        </p:blipFill>
        <p:spPr>
          <a:xfrm>
            <a:off x="5529943" y="2310845"/>
            <a:ext cx="5181600" cy="2400300"/>
          </a:xfrm>
          <a:prstGeom prst="rect">
            <a:avLst/>
          </a:prstGeom>
        </p:spPr>
      </p:pic>
    </p:spTree>
    <p:extLst>
      <p:ext uri="{BB962C8B-B14F-4D97-AF65-F5344CB8AC3E}">
        <p14:creationId xmlns:p14="http://schemas.microsoft.com/office/powerpoint/2010/main" val="7761332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pPr>
            <a:r>
              <a:rPr lang="nl-NL" sz="2400" dirty="0"/>
              <a:t>Wat eigenlijk veel te weinig mensen weten is dat er op onze stopcontacten, lampen en eigenlijk het hele elektriciteitsnet helemaal geen gelijkstroom staat. </a:t>
            </a:r>
            <a:br>
              <a:rPr lang="nl-NL" sz="2400" dirty="0"/>
            </a:br>
            <a:endParaRPr lang="nl-NL" sz="2400" dirty="0"/>
          </a:p>
          <a:p>
            <a:pPr marL="0" indent="0">
              <a:buNone/>
            </a:pPr>
            <a:r>
              <a:rPr lang="nl-NL" sz="2400" dirty="0"/>
              <a:t>Het elektriciteitsnet werkt met </a:t>
            </a:r>
            <a:r>
              <a:rPr lang="nl-NL" sz="2400" b="1" dirty="0"/>
              <a:t>wisselstroom</a:t>
            </a:r>
            <a:r>
              <a:rPr lang="nl-NL" sz="2400" dirty="0"/>
              <a:t>. Bij wisselstroom veranderen de elektronen in de draden van een stroomkring voortdurend van richting</a:t>
            </a:r>
            <a:r>
              <a:rPr lang="nl-NL" dirty="0"/>
              <a:t>.</a:t>
            </a:r>
          </a:p>
          <a:p>
            <a:pPr>
              <a:defRPr/>
            </a:pPr>
            <a:endParaRPr lang="nl-NL" altLang="nl-NL" sz="2000" dirty="0"/>
          </a:p>
        </p:txBody>
      </p:sp>
    </p:spTree>
    <p:extLst>
      <p:ext uri="{BB962C8B-B14F-4D97-AF65-F5344CB8AC3E}">
        <p14:creationId xmlns:p14="http://schemas.microsoft.com/office/powerpoint/2010/main" val="1472446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1" y="1785937"/>
            <a:ext cx="7256416" cy="4351337"/>
          </a:xfrm>
        </p:spPr>
        <p:txBody>
          <a:bodyPr>
            <a:normAutofit/>
          </a:bodyPr>
          <a:lstStyle/>
          <a:p>
            <a:pPr marL="0" indent="0">
              <a:buNone/>
            </a:pPr>
            <a:r>
              <a:rPr lang="nl-NL" sz="2400" dirty="0"/>
              <a:t>Elektriciteitscentrales leveren wisselstroom. </a:t>
            </a:r>
            <a:br>
              <a:rPr lang="nl-NL" sz="2400" dirty="0"/>
            </a:br>
            <a:r>
              <a:rPr lang="nl-NL" sz="2400" dirty="0"/>
              <a:t>Een elektriciteitscentrale is eigenlijk een grote fietsdynamo. </a:t>
            </a:r>
            <a:br>
              <a:rPr lang="nl-NL" sz="2400" dirty="0"/>
            </a:br>
            <a:r>
              <a:rPr lang="nl-NL" sz="2400" dirty="0"/>
              <a:t>Door de draaiende generatorkern mee wisselen de  plus en min pool steeds.</a:t>
            </a:r>
          </a:p>
          <a:p>
            <a:pPr marL="0" indent="0">
              <a:buNone/>
            </a:pPr>
            <a:r>
              <a:rPr lang="nl-NL" sz="2400" dirty="0"/>
              <a:t>De elektronen verschuiven daardoor niet in een vloeiende lijn door de elektriciteitsdraad maar als het ware met 2 stappen voorwaarts en 1 stap terug (als de stroomkring gesloten is).</a:t>
            </a:r>
          </a:p>
          <a:p>
            <a:pPr marL="0" indent="0">
              <a:buNone/>
            </a:pPr>
            <a:r>
              <a:rPr lang="nl-NL" sz="2400" dirty="0"/>
              <a:t>Het symbool voor wisselstroom is</a:t>
            </a:r>
          </a:p>
        </p:txBody>
      </p:sp>
      <p:pic>
        <p:nvPicPr>
          <p:cNvPr id="2" name="Afbeelding 1"/>
          <p:cNvPicPr>
            <a:picLocks noChangeAspect="1"/>
          </p:cNvPicPr>
          <p:nvPr/>
        </p:nvPicPr>
        <p:blipFill>
          <a:blip r:embed="rId4"/>
          <a:stretch>
            <a:fillRect/>
          </a:stretch>
        </p:blipFill>
        <p:spPr>
          <a:xfrm>
            <a:off x="5655808" y="4891768"/>
            <a:ext cx="1533525" cy="1123950"/>
          </a:xfrm>
          <a:prstGeom prst="rect">
            <a:avLst/>
          </a:prstGeom>
        </p:spPr>
      </p:pic>
    </p:spTree>
    <p:extLst>
      <p:ext uri="{BB962C8B-B14F-4D97-AF65-F5344CB8AC3E}">
        <p14:creationId xmlns:p14="http://schemas.microsoft.com/office/powerpoint/2010/main" val="432640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noChangeArrowheads="1"/>
          </p:cNvSpPr>
          <p:nvPr>
            <p:ph type="title"/>
          </p:nvPr>
        </p:nvSpPr>
        <p:spPr/>
        <p:txBody>
          <a:bodyPr/>
          <a:lstStyle/>
          <a:p>
            <a:pPr eaLnBrk="1" hangingPunct="1"/>
            <a:r>
              <a:rPr lang="nl-NL" altLang="nl-NL" b="1"/>
              <a:t>Aftrap</a:t>
            </a:r>
          </a:p>
        </p:txBody>
      </p:sp>
      <p:pic>
        <p:nvPicPr>
          <p:cNvPr id="4099" name="Afbeelding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73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9852116" cy="4351337"/>
          </a:xfrm>
        </p:spPr>
        <p:txBody>
          <a:bodyPr>
            <a:normAutofit/>
          </a:bodyPr>
          <a:lstStyle/>
          <a:p>
            <a:pPr marL="0" indent="0">
              <a:buNone/>
            </a:pPr>
            <a:r>
              <a:rPr lang="nl-NL" dirty="0"/>
              <a:t>We het inzichtelijker maken met een grafiek. </a:t>
            </a:r>
          </a:p>
          <a:p>
            <a:pPr marL="0" indent="0">
              <a:buNone/>
            </a:pPr>
            <a:r>
              <a:rPr lang="nl-NL" dirty="0"/>
              <a:t>We zien opnieuw de weergave van de spanning op een stroomkring van twee draden. In deze kring wisselt één draad voortdurend van spanning en de andere draad is telkens spanningsloos.</a:t>
            </a:r>
            <a:br>
              <a:rPr lang="nl-NL" sz="2000" dirty="0"/>
            </a:br>
            <a:endParaRPr lang="nl-NL" altLang="nl-NL" sz="2000" dirty="0"/>
          </a:p>
        </p:txBody>
      </p:sp>
      <p:pic>
        <p:nvPicPr>
          <p:cNvPr id="2" name="Afbeelding 1"/>
          <p:cNvPicPr>
            <a:picLocks noChangeAspect="1"/>
          </p:cNvPicPr>
          <p:nvPr/>
        </p:nvPicPr>
        <p:blipFill>
          <a:blip r:embed="rId4"/>
          <a:stretch>
            <a:fillRect/>
          </a:stretch>
        </p:blipFill>
        <p:spPr>
          <a:xfrm>
            <a:off x="1383574" y="4362994"/>
            <a:ext cx="7560625" cy="2495006"/>
          </a:xfrm>
          <a:prstGeom prst="rect">
            <a:avLst/>
          </a:prstGeom>
        </p:spPr>
      </p:pic>
    </p:spTree>
    <p:extLst>
      <p:ext uri="{BB962C8B-B14F-4D97-AF65-F5344CB8AC3E}">
        <p14:creationId xmlns:p14="http://schemas.microsoft.com/office/powerpoint/2010/main" val="40622085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altLang="nl-NL" b="1" dirty="0">
                <a:latin typeface="+mn-lt"/>
              </a:rPr>
              <a:t>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r>
              <a:rPr lang="nl-NL" altLang="nl-NL" sz="2400" dirty="0"/>
              <a:t>Wisselstroom komt voor in:</a:t>
            </a:r>
          </a:p>
          <a:p>
            <a:pPr>
              <a:defRPr/>
            </a:pPr>
            <a:r>
              <a:rPr lang="nl-NL" altLang="nl-NL" sz="2400" dirty="0"/>
              <a:t>Stopcontact</a:t>
            </a:r>
          </a:p>
          <a:p>
            <a:pPr>
              <a:defRPr/>
            </a:pPr>
            <a:r>
              <a:rPr lang="nl-NL" altLang="nl-NL" sz="2400" dirty="0"/>
              <a:t>Generator</a:t>
            </a:r>
          </a:p>
          <a:p>
            <a:pPr>
              <a:defRPr/>
            </a:pPr>
            <a:r>
              <a:rPr lang="nl-NL" altLang="nl-NL" sz="2400" dirty="0"/>
              <a:t>Dynamo</a:t>
            </a:r>
          </a:p>
          <a:p>
            <a:pPr>
              <a:defRPr/>
            </a:pPr>
            <a:endParaRPr lang="nl-NL" altLang="nl-NL" sz="2000" dirty="0"/>
          </a:p>
        </p:txBody>
      </p:sp>
      <p:pic>
        <p:nvPicPr>
          <p:cNvPr id="2050" name="Picture 2" descr="Afbeeldingsresultaat voor dynam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805" y="1575593"/>
            <a:ext cx="2889128" cy="356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1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05958"/>
            <a:ext cx="8288382" cy="935038"/>
          </a:xfrm>
        </p:spPr>
        <p:txBody>
          <a:bodyPr>
            <a:normAutofit fontScale="90000"/>
          </a:bodyPr>
          <a:lstStyle/>
          <a:p>
            <a:r>
              <a:rPr lang="nl-NL" altLang="nl-NL" b="1" dirty="0">
                <a:latin typeface="+mn-lt"/>
              </a:rPr>
              <a:t>Waarom gelijkstroom of wisselstroom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194559"/>
            <a:ext cx="6743156" cy="3877400"/>
          </a:xfrm>
        </p:spPr>
        <p:txBody>
          <a:bodyPr>
            <a:normAutofit/>
          </a:bodyPr>
          <a:lstStyle/>
          <a:p>
            <a:pPr marL="0" indent="0">
              <a:buNone/>
              <a:defRPr/>
            </a:pPr>
            <a:r>
              <a:rPr lang="nl-NL" altLang="nl-NL" sz="2400" dirty="0"/>
              <a:t>In de begintijd van de elektriciteit is gekozen voor wisselstroom omdat men dit toen beter over lange afstanden kon transporteren.</a:t>
            </a:r>
          </a:p>
          <a:p>
            <a:pPr marL="0" indent="0">
              <a:buNone/>
              <a:defRPr/>
            </a:pPr>
            <a:endParaRPr lang="nl-NL" altLang="nl-NL" sz="2400" dirty="0"/>
          </a:p>
          <a:p>
            <a:pPr marL="0" indent="0">
              <a:buNone/>
              <a:defRPr/>
            </a:pPr>
            <a:r>
              <a:rPr lang="nl-NL" altLang="nl-NL" sz="2400" dirty="0"/>
              <a:t>Nadeel van wisselstroom is dat veel apparaten werken op gelijkstroom. De wisselstroom moet dus omgezet worden naar gelijkstroom en dit kost stroomverlies</a:t>
            </a:r>
            <a:r>
              <a:rPr lang="nl-NL" altLang="nl-NL" sz="2000" dirty="0"/>
              <a:t>.</a:t>
            </a:r>
          </a:p>
        </p:txBody>
      </p:sp>
      <p:pic>
        <p:nvPicPr>
          <p:cNvPr id="2" name="Afbeelding 1"/>
          <p:cNvPicPr>
            <a:picLocks noChangeAspect="1"/>
          </p:cNvPicPr>
          <p:nvPr/>
        </p:nvPicPr>
        <p:blipFill>
          <a:blip r:embed="rId4"/>
          <a:stretch>
            <a:fillRect/>
          </a:stretch>
        </p:blipFill>
        <p:spPr>
          <a:xfrm>
            <a:off x="8238172" y="2028837"/>
            <a:ext cx="3227227" cy="2964316"/>
          </a:xfrm>
          <a:prstGeom prst="rect">
            <a:avLst/>
          </a:prstGeom>
        </p:spPr>
      </p:pic>
    </p:spTree>
    <p:extLst>
      <p:ext uri="{BB962C8B-B14F-4D97-AF65-F5344CB8AC3E}">
        <p14:creationId xmlns:p14="http://schemas.microsoft.com/office/powerpoint/2010/main" val="36054793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latin typeface="+mn-lt"/>
              </a:rPr>
              <a:t>Gelijkstroom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43000" y="1785937"/>
            <a:ext cx="6838405" cy="4351337"/>
          </a:xfrm>
        </p:spPr>
        <p:txBody>
          <a:bodyPr>
            <a:normAutofit fontScale="85000" lnSpcReduction="20000"/>
          </a:bodyPr>
          <a:lstStyle/>
          <a:p>
            <a:pPr marL="0" indent="0">
              <a:buNone/>
              <a:defRPr/>
            </a:pPr>
            <a:r>
              <a:rPr lang="nl-NL" altLang="nl-NL" sz="2600" dirty="0"/>
              <a:t>Dit werkt soms 2 kanten op:</a:t>
            </a:r>
          </a:p>
          <a:p>
            <a:pPr marL="0" indent="0">
              <a:buNone/>
              <a:defRPr/>
            </a:pPr>
            <a:br>
              <a:rPr lang="nl-NL" altLang="nl-NL" sz="2600" dirty="0"/>
            </a:br>
            <a:r>
              <a:rPr lang="nl-NL" altLang="nl-NL" sz="2600" dirty="0"/>
              <a:t>Zonne energie en windenergie is gelijkstroom, dit wordt omgezet in wisselstroom om te transporteren, en daarna weer omgezet in gelijkstroom om te gebruiken.</a:t>
            </a:r>
            <a:br>
              <a:rPr lang="nl-NL" altLang="nl-NL" sz="2600" dirty="0"/>
            </a:br>
            <a:r>
              <a:rPr lang="nl-NL" altLang="nl-NL" sz="2600" dirty="0"/>
              <a:t>Dit kan wel 30% energie verlies kosten.</a:t>
            </a:r>
          </a:p>
          <a:p>
            <a:pPr marL="0" indent="0">
              <a:buNone/>
              <a:defRPr/>
            </a:pPr>
            <a:endParaRPr lang="nl-NL" altLang="nl-NL" sz="2600" dirty="0"/>
          </a:p>
          <a:p>
            <a:pPr marL="0" indent="0">
              <a:buNone/>
              <a:defRPr/>
            </a:pPr>
            <a:r>
              <a:rPr lang="nl-NL" sz="2600" dirty="0"/>
              <a:t>Door nieuwe technologische ontwikkelingen kan gelijkstroom tegenwoordig wél goed over grote afstanden worden getransporteerd, waarmee een belangrijk nadeel van gelijkspanningsnetwerken wordt opgeheven</a:t>
            </a:r>
            <a:br>
              <a:rPr lang="nl-NL" sz="2600" dirty="0"/>
            </a:br>
            <a:endParaRPr lang="nl-NL" altLang="nl-NL" sz="2600" dirty="0"/>
          </a:p>
          <a:p>
            <a:pPr marL="0" indent="0">
              <a:buNone/>
              <a:defRPr/>
            </a:pPr>
            <a:r>
              <a:rPr lang="nl-NL" altLang="nl-NL" sz="2600" dirty="0"/>
              <a:t>In de toekomst zullen daarom steeds meer transportsystemen overgeschakeld worden op gelijkstroom.</a:t>
            </a:r>
          </a:p>
          <a:p>
            <a:pPr marL="0" indent="0">
              <a:buNone/>
              <a:defRPr/>
            </a:pPr>
            <a:endParaRPr lang="nl-NL" altLang="nl-NL" sz="2000" dirty="0"/>
          </a:p>
          <a:p>
            <a:pPr marL="0" indent="0">
              <a:buNone/>
              <a:defRPr/>
            </a:pPr>
            <a:endParaRPr lang="nl-NL" altLang="nl-NL" sz="2000" dirty="0"/>
          </a:p>
          <a:p>
            <a:pPr>
              <a:defRPr/>
            </a:pPr>
            <a:endParaRPr lang="nl-NL" altLang="nl-NL" sz="2000" dirty="0"/>
          </a:p>
        </p:txBody>
      </p:sp>
    </p:spTree>
    <p:extLst>
      <p:ext uri="{BB962C8B-B14F-4D97-AF65-F5344CB8AC3E}">
        <p14:creationId xmlns:p14="http://schemas.microsoft.com/office/powerpoint/2010/main" val="38969782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 spanning en 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Veel mensen gebruiken de woorden 'stroom' en 'spanning' verkeerd. Mensen zeggen bijvoorbeeld vaak dat er 'stroom op een stopcontact staat'.</a:t>
            </a:r>
          </a:p>
          <a:p>
            <a:pPr marL="0" indent="0">
              <a:buNone/>
              <a:defRPr/>
            </a:pPr>
            <a:endParaRPr lang="nl-NL" sz="2400" dirty="0"/>
          </a:p>
          <a:p>
            <a:pPr marL="0" indent="0">
              <a:buNone/>
              <a:defRPr/>
            </a:pPr>
            <a:r>
              <a:rPr lang="nl-NL" sz="2400" dirty="0"/>
              <a:t>Dat is niet waar, want als er geen stekker in zit, loopt er geen stroom. Er staat alleen spanning op, die ervoor zorgt dat er een stroom kán gaan lopen.</a:t>
            </a:r>
            <a:endParaRPr lang="nl-NL" altLang="nl-NL" sz="2400" dirty="0"/>
          </a:p>
        </p:txBody>
      </p:sp>
      <p:pic>
        <p:nvPicPr>
          <p:cNvPr id="2" name="Afbeelding 1"/>
          <p:cNvPicPr>
            <a:picLocks noChangeAspect="1"/>
          </p:cNvPicPr>
          <p:nvPr/>
        </p:nvPicPr>
        <p:blipFill>
          <a:blip r:embed="rId4"/>
          <a:stretch>
            <a:fillRect/>
          </a:stretch>
        </p:blipFill>
        <p:spPr>
          <a:xfrm>
            <a:off x="8603251" y="2299062"/>
            <a:ext cx="2971885" cy="2257711"/>
          </a:xfrm>
          <a:prstGeom prst="rect">
            <a:avLst/>
          </a:prstGeom>
        </p:spPr>
      </p:pic>
    </p:spTree>
    <p:extLst>
      <p:ext uri="{BB962C8B-B14F-4D97-AF65-F5344CB8AC3E}">
        <p14:creationId xmlns:p14="http://schemas.microsoft.com/office/powerpoint/2010/main" val="13498518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Stroomsterkte</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pPr>
            <a:r>
              <a:rPr lang="nl-NL" sz="2400" dirty="0"/>
              <a:t>Allereerst de stroomsterkte.</a:t>
            </a:r>
          </a:p>
          <a:p>
            <a:pPr marL="0" indent="0">
              <a:buNone/>
            </a:pPr>
            <a:r>
              <a:rPr lang="nl-NL" sz="2400" dirty="0"/>
              <a:t>Zoals de naam al zegt, geeft deze aan hoe 'sterk' de stroom is, oftewel hoeveel lading (dus hoeveel elektronen) er eigenlijk elke seconde door een draad heen bewegen.</a:t>
            </a:r>
          </a:p>
        </p:txBody>
      </p:sp>
    </p:spTree>
    <p:extLst>
      <p:ext uri="{BB962C8B-B14F-4D97-AF65-F5344CB8AC3E}">
        <p14:creationId xmlns:p14="http://schemas.microsoft.com/office/powerpoint/2010/main" val="4290484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Stroomsterkte</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7500802" cy="3838211"/>
          </a:xfrm>
        </p:spPr>
        <p:txBody>
          <a:bodyPr>
            <a:normAutofit/>
          </a:bodyPr>
          <a:lstStyle/>
          <a:p>
            <a:pPr marL="0" indent="0">
              <a:buNone/>
            </a:pPr>
            <a:r>
              <a:rPr lang="nl-NL" sz="2400" dirty="0"/>
              <a:t>Elektrische lading wordt gemeten in </a:t>
            </a:r>
            <a:r>
              <a:rPr lang="nl-NL" sz="2400" dirty="0" err="1"/>
              <a:t>Coulumb</a:t>
            </a:r>
            <a:r>
              <a:rPr lang="nl-NL" sz="2400" dirty="0"/>
              <a:t> (afkorting C).</a:t>
            </a:r>
          </a:p>
          <a:p>
            <a:pPr marL="0" indent="0">
              <a:buNone/>
            </a:pPr>
            <a:endParaRPr lang="nl-NL" sz="2400" dirty="0"/>
          </a:p>
          <a:p>
            <a:pPr marL="0" indent="0">
              <a:buNone/>
            </a:pPr>
            <a:r>
              <a:rPr lang="nl-NL" sz="2400" dirty="0"/>
              <a:t>Stroomsterkte wordt gemeten in Ampère (afkorting A).</a:t>
            </a:r>
          </a:p>
          <a:p>
            <a:pPr marL="0" indent="0">
              <a:buNone/>
            </a:pPr>
            <a:endParaRPr lang="nl-NL" sz="2400" dirty="0"/>
          </a:p>
          <a:p>
            <a:pPr marL="0" indent="0">
              <a:buNone/>
            </a:pPr>
            <a:r>
              <a:rPr lang="nl-NL" sz="2400" dirty="0"/>
              <a:t>Als de stroomsterkte in een draad 1 Ampère is, betekent het dat er 1 Coulomb per seconde door deze draad stroomt.</a:t>
            </a:r>
          </a:p>
          <a:p>
            <a:pPr marL="0" indent="0">
              <a:buNone/>
              <a:defRPr/>
            </a:pPr>
            <a:endParaRPr lang="nl-NL" altLang="nl-NL" sz="2000" dirty="0"/>
          </a:p>
          <a:p>
            <a:pPr marL="0" indent="0">
              <a:buNone/>
              <a:defRPr/>
            </a:pPr>
            <a:endParaRPr lang="nl-NL" altLang="nl-NL" sz="2400" dirty="0"/>
          </a:p>
        </p:txBody>
      </p:sp>
    </p:spTree>
    <p:extLst>
      <p:ext uri="{BB962C8B-B14F-4D97-AF65-F5344CB8AC3E}">
        <p14:creationId xmlns:p14="http://schemas.microsoft.com/office/powerpoint/2010/main" val="2996022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Spanning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325187"/>
            <a:ext cx="8820150" cy="3838211"/>
          </a:xfrm>
        </p:spPr>
        <p:txBody>
          <a:bodyPr>
            <a:normAutofit/>
          </a:bodyPr>
          <a:lstStyle/>
          <a:p>
            <a:pPr marL="0" indent="0">
              <a:buNone/>
            </a:pPr>
            <a:r>
              <a:rPr lang="nl-NL" sz="2400" dirty="0"/>
              <a:t>Elektrische spanning wordt gemeten in Volts (afgekort V). </a:t>
            </a:r>
            <a:br>
              <a:rPr lang="nl-NL" sz="2400" dirty="0"/>
            </a:br>
            <a:r>
              <a:rPr lang="nl-NL" sz="2400" dirty="0"/>
              <a:t>Daarom spreekt men ook wel eens van voltage. </a:t>
            </a:r>
          </a:p>
          <a:p>
            <a:pPr marL="0" indent="0">
              <a:buNone/>
            </a:pPr>
            <a:r>
              <a:rPr lang="nl-NL" sz="2400" dirty="0"/>
              <a:t>De spanning geeft aan hoeveel energie het voor de elektronen kost om van een bepaald punt in een stroomkring naar een ander bepaald punt te bewegen (bijvoorbeeld door de gloeidraad van een lamp heen).</a:t>
            </a:r>
          </a:p>
        </p:txBody>
      </p:sp>
    </p:spTree>
    <p:extLst>
      <p:ext uri="{BB962C8B-B14F-4D97-AF65-F5344CB8AC3E}">
        <p14:creationId xmlns:p14="http://schemas.microsoft.com/office/powerpoint/2010/main" val="38604359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Spanning</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6" y="2299062"/>
            <a:ext cx="7344048" cy="3838211"/>
          </a:xfrm>
        </p:spPr>
        <p:txBody>
          <a:bodyPr>
            <a:normAutofit/>
          </a:bodyPr>
          <a:lstStyle/>
          <a:p>
            <a:pPr marL="0" indent="0">
              <a:buNone/>
            </a:pPr>
            <a:r>
              <a:rPr lang="nl-NL" sz="2400" dirty="0"/>
              <a:t>Om even een indruk te geven van hoeveel een volt is: </a:t>
            </a:r>
          </a:p>
          <a:p>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r>
              <a:rPr lang="nl-NL" sz="2400" dirty="0"/>
              <a:t>Bedenk dat zelfs de spanning van een stopcontact al dodelijk kan zijn, maar dat dat ook afhangt van de stroomsterkte.</a:t>
            </a:r>
          </a:p>
        </p:txBody>
      </p:sp>
      <p:graphicFrame>
        <p:nvGraphicFramePr>
          <p:cNvPr id="2" name="Tabel 1"/>
          <p:cNvGraphicFramePr>
            <a:graphicFrameLocks noGrp="1"/>
          </p:cNvGraphicFramePr>
          <p:nvPr>
            <p:extLst>
              <p:ext uri="{D42A27DB-BD31-4B8C-83A1-F6EECF244321}">
                <p14:modId xmlns:p14="http://schemas.microsoft.com/office/powerpoint/2010/main" val="1279972627"/>
              </p:ext>
            </p:extLst>
          </p:nvPr>
        </p:nvGraphicFramePr>
        <p:xfrm>
          <a:off x="1252313" y="2908760"/>
          <a:ext cx="7709351" cy="1828800"/>
        </p:xfrm>
        <a:graphic>
          <a:graphicData uri="http://schemas.openxmlformats.org/drawingml/2006/table">
            <a:tbl>
              <a:tblPr firstRow="1" bandRow="1">
                <a:tableStyleId>{5C22544A-7EE6-4342-B048-85BDC9FD1C3A}</a:tableStyleId>
              </a:tblPr>
              <a:tblGrid>
                <a:gridCol w="3245598">
                  <a:extLst>
                    <a:ext uri="{9D8B030D-6E8A-4147-A177-3AD203B41FA5}">
                      <a16:colId xmlns:a16="http://schemas.microsoft.com/office/drawing/2014/main" val="108341448"/>
                    </a:ext>
                  </a:extLst>
                </a:gridCol>
                <a:gridCol w="4463753">
                  <a:extLst>
                    <a:ext uri="{9D8B030D-6E8A-4147-A177-3AD203B41FA5}">
                      <a16:colId xmlns:a16="http://schemas.microsoft.com/office/drawing/2014/main" val="1802080393"/>
                    </a:ext>
                  </a:extLst>
                </a:gridCol>
              </a:tblGrid>
              <a:tr h="275143">
                <a:tc>
                  <a:txBody>
                    <a:bodyPr/>
                    <a:lstStyle/>
                    <a:p>
                      <a:r>
                        <a:rPr lang="nl-NL" sz="2400" b="0" dirty="0">
                          <a:solidFill>
                            <a:schemeClr val="tx1"/>
                          </a:solidFill>
                        </a:rPr>
                        <a:t>Kleine batterij</a:t>
                      </a:r>
                    </a:p>
                  </a:txBody>
                  <a:tcPr>
                    <a:solidFill>
                      <a:schemeClr val="bg1"/>
                    </a:solidFill>
                  </a:tcPr>
                </a:tc>
                <a:tc>
                  <a:txBody>
                    <a:bodyPr/>
                    <a:lstStyle/>
                    <a:p>
                      <a:r>
                        <a:rPr lang="nl-NL" sz="2400" b="0" dirty="0">
                          <a:solidFill>
                            <a:schemeClr val="tx1"/>
                          </a:solidFill>
                        </a:rPr>
                        <a:t>1 volt</a:t>
                      </a:r>
                    </a:p>
                  </a:txBody>
                  <a:tcPr>
                    <a:solidFill>
                      <a:schemeClr val="bg1"/>
                    </a:solidFill>
                  </a:tcPr>
                </a:tc>
                <a:extLst>
                  <a:ext uri="{0D108BD9-81ED-4DB2-BD59-A6C34878D82A}">
                    <a16:rowId xmlns:a16="http://schemas.microsoft.com/office/drawing/2014/main" val="2191717151"/>
                  </a:ext>
                </a:extLst>
              </a:tr>
              <a:tr h="370840">
                <a:tc>
                  <a:txBody>
                    <a:bodyPr/>
                    <a:lstStyle/>
                    <a:p>
                      <a:r>
                        <a:rPr lang="nl-NL" sz="2400" dirty="0"/>
                        <a:t>Stopcontact</a:t>
                      </a:r>
                    </a:p>
                  </a:txBody>
                  <a:tcPr>
                    <a:solidFill>
                      <a:schemeClr val="bg1"/>
                    </a:solidFill>
                  </a:tcPr>
                </a:tc>
                <a:tc>
                  <a:txBody>
                    <a:bodyPr/>
                    <a:lstStyle/>
                    <a:p>
                      <a:r>
                        <a:rPr lang="nl-NL" sz="2400" dirty="0"/>
                        <a:t>230 volt</a:t>
                      </a:r>
                    </a:p>
                  </a:txBody>
                  <a:tcPr>
                    <a:solidFill>
                      <a:schemeClr val="bg1"/>
                    </a:solidFill>
                  </a:tcPr>
                </a:tc>
                <a:extLst>
                  <a:ext uri="{0D108BD9-81ED-4DB2-BD59-A6C34878D82A}">
                    <a16:rowId xmlns:a16="http://schemas.microsoft.com/office/drawing/2014/main" val="4113725498"/>
                  </a:ext>
                </a:extLst>
              </a:tr>
              <a:tr h="370840">
                <a:tc>
                  <a:txBody>
                    <a:bodyPr/>
                    <a:lstStyle/>
                    <a:p>
                      <a:r>
                        <a:rPr lang="nl-NL" sz="2400" dirty="0"/>
                        <a:t>Electrische trein</a:t>
                      </a:r>
                    </a:p>
                  </a:txBody>
                  <a:tcPr>
                    <a:solidFill>
                      <a:schemeClr val="bg1"/>
                    </a:solidFill>
                  </a:tcPr>
                </a:tc>
                <a:tc>
                  <a:txBody>
                    <a:bodyPr/>
                    <a:lstStyle/>
                    <a:p>
                      <a:r>
                        <a:rPr lang="nl-NL" sz="2400" dirty="0"/>
                        <a:t>1.500 volt</a:t>
                      </a:r>
                    </a:p>
                  </a:txBody>
                  <a:tcPr>
                    <a:solidFill>
                      <a:schemeClr val="bg1"/>
                    </a:solidFill>
                  </a:tcPr>
                </a:tc>
                <a:extLst>
                  <a:ext uri="{0D108BD9-81ED-4DB2-BD59-A6C34878D82A}">
                    <a16:rowId xmlns:a16="http://schemas.microsoft.com/office/drawing/2014/main" val="3063572811"/>
                  </a:ext>
                </a:extLst>
              </a:tr>
              <a:tr h="370840">
                <a:tc>
                  <a:txBody>
                    <a:bodyPr/>
                    <a:lstStyle/>
                    <a:p>
                      <a:r>
                        <a:rPr lang="nl-NL" sz="2400" dirty="0"/>
                        <a:t>Hoogspanningsleidingen</a:t>
                      </a:r>
                    </a:p>
                  </a:txBody>
                  <a:tcPr>
                    <a:solidFill>
                      <a:schemeClr val="bg1"/>
                    </a:solidFill>
                  </a:tcPr>
                </a:tc>
                <a:tc>
                  <a:txBody>
                    <a:bodyPr/>
                    <a:lstStyle/>
                    <a:p>
                      <a:r>
                        <a:rPr lang="nl-NL" sz="2400" dirty="0"/>
                        <a:t>50.000 volt</a:t>
                      </a:r>
                    </a:p>
                  </a:txBody>
                  <a:tcPr>
                    <a:solidFill>
                      <a:schemeClr val="bg1"/>
                    </a:solidFill>
                  </a:tcPr>
                </a:tc>
                <a:extLst>
                  <a:ext uri="{0D108BD9-81ED-4DB2-BD59-A6C34878D82A}">
                    <a16:rowId xmlns:a16="http://schemas.microsoft.com/office/drawing/2014/main" val="1301709448"/>
                  </a:ext>
                </a:extLst>
              </a:tr>
            </a:tbl>
          </a:graphicData>
        </a:graphic>
      </p:graphicFrame>
    </p:spTree>
    <p:extLst>
      <p:ext uri="{BB962C8B-B14F-4D97-AF65-F5344CB8AC3E}">
        <p14:creationId xmlns:p14="http://schemas.microsoft.com/office/powerpoint/2010/main" val="17295731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normAutofit/>
          </a:bodyPr>
          <a:lstStyle/>
          <a:p>
            <a:r>
              <a:rPr lang="nl-NL" b="1" dirty="0">
                <a:latin typeface="+mn-lt"/>
              </a:rPr>
              <a:t>Spanning</a:t>
            </a: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KDRA72tR-NM"/>
          <p:cNvPicPr>
            <a:picLocks noGrp="1" noRot="1" noChangeAspect="1"/>
          </p:cNvPicPr>
          <p:nvPr>
            <p:ph idx="1"/>
            <a:videoFile r:link="rId1"/>
          </p:nvPr>
        </p:nvPicPr>
        <p:blipFill>
          <a:blip r:embed="rId5"/>
          <a:stretch>
            <a:fillRect/>
          </a:stretch>
        </p:blipFill>
        <p:spPr>
          <a:xfrm>
            <a:off x="1240971" y="2168984"/>
            <a:ext cx="7657916" cy="4307578"/>
          </a:xfrm>
          <a:prstGeom prst="rect">
            <a:avLst/>
          </a:prstGeom>
        </p:spPr>
      </p:pic>
    </p:spTree>
    <p:extLst>
      <p:ext uri="{BB962C8B-B14F-4D97-AF65-F5344CB8AC3E}">
        <p14:creationId xmlns:p14="http://schemas.microsoft.com/office/powerpoint/2010/main" val="351458056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234441" y="847724"/>
            <a:ext cx="7886700" cy="935038"/>
          </a:xfrm>
        </p:spPr>
        <p:txBody>
          <a:bodyPr/>
          <a:lstStyle/>
          <a:p>
            <a:pPr eaLnBrk="1" hangingPunct="1"/>
            <a:r>
              <a:rPr lang="nl-NL" altLang="nl-NL" b="1" dirty="0">
                <a:latin typeface="+mn-lt"/>
              </a:rPr>
              <a:t>Hoe werkt stroom</a:t>
            </a:r>
            <a:r>
              <a:rPr lang="nl-NL" altLang="nl-NL" b="1" dirty="0"/>
              <a:t>?</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fontScale="70000" lnSpcReduction="20000"/>
          </a:bodyPr>
          <a:lstStyle/>
          <a:p>
            <a:pPr>
              <a:defRPr/>
            </a:pPr>
            <a:endParaRPr lang="nl-NL" altLang="nl-NL" dirty="0"/>
          </a:p>
          <a:p>
            <a:pPr marL="0" indent="0">
              <a:buNone/>
            </a:pPr>
            <a:r>
              <a:rPr lang="nl-NL" sz="3100" dirty="0"/>
              <a:t>Elektriciteit bestaat uit allemaal kleine deeltjes die wij niet met het blote oog kunnen zien. Deze deeltjes bewegen door de stroomkring.</a:t>
            </a:r>
            <a:br>
              <a:rPr lang="nl-NL" sz="3100" dirty="0"/>
            </a:br>
            <a:endParaRPr lang="nl-NL" sz="3100" dirty="0"/>
          </a:p>
          <a:p>
            <a:pPr marL="0" indent="0">
              <a:buNone/>
            </a:pPr>
            <a:r>
              <a:rPr lang="nl-NL" sz="3100" dirty="0"/>
              <a:t>Als deze deeltjes door een apparaat dat elektriciteit nodig heeft bewegen, kan dit apparaat werken zoals bedoeld. Een lamp gaat bijvoorbeeld pas branden als er elektriciteit door de lamp heen stroomt. Op het moment dat de stroomkring onafgebroken van plus naar min kan stromen werkt de stroomkring. </a:t>
            </a:r>
          </a:p>
          <a:p>
            <a:pPr marL="0" indent="0">
              <a:buNone/>
            </a:pPr>
            <a:endParaRPr lang="nl-NL" sz="3100" dirty="0"/>
          </a:p>
          <a:p>
            <a:pPr marL="0" indent="0">
              <a:buNone/>
            </a:pPr>
            <a:r>
              <a:rPr lang="nl-NL" sz="3100" dirty="0"/>
              <a:t>Dit noemt men een gesloten stroomkring. In zo'n gesloten stroomkring bewegen de elektriciteitsdeeltjes zich continu</a:t>
            </a:r>
            <a:endParaRPr lang="nl-NL" altLang="nl-NL" sz="3100" dirty="0"/>
          </a:p>
        </p:txBody>
      </p:sp>
      <p:pic>
        <p:nvPicPr>
          <p:cNvPr id="1026" name="Picture 2" descr="https://upload.wikimedia.org/wikipedia/commons/thumb/7/7b/Eenvoudigestroomkringmet1lampje.png/300px-Eenvoudigestroomkringmet1lampj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551" y="2460625"/>
            <a:ext cx="3415487" cy="162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593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8245384" cy="3838211"/>
          </a:xfrm>
        </p:spPr>
        <p:txBody>
          <a:bodyPr>
            <a:normAutofit/>
          </a:bodyPr>
          <a:lstStyle/>
          <a:p>
            <a:pPr marL="0" indent="0">
              <a:buNone/>
              <a:defRPr/>
            </a:pPr>
            <a:r>
              <a:rPr lang="nl-NL" dirty="0"/>
              <a:t>In elk materiaal kost het voor elektronen een bepaalde hoeveelheid energie om er doorheen te bewegen. </a:t>
            </a:r>
          </a:p>
          <a:p>
            <a:pPr marL="0" indent="0">
              <a:buNone/>
              <a:defRPr/>
            </a:pPr>
            <a:endParaRPr lang="nl-NL" dirty="0"/>
          </a:p>
          <a:p>
            <a:pPr marL="0" indent="0">
              <a:buNone/>
              <a:defRPr/>
            </a:pPr>
            <a:r>
              <a:rPr lang="nl-NL" dirty="0"/>
              <a:t>Elk materiaal heeft namelijk zijn eigen weerstand. </a:t>
            </a:r>
          </a:p>
          <a:p>
            <a:pPr marL="0" indent="0">
              <a:buNone/>
              <a:defRPr/>
            </a:pPr>
            <a:endParaRPr lang="nl-NL" dirty="0"/>
          </a:p>
          <a:p>
            <a:pPr marL="0" indent="0">
              <a:buNone/>
              <a:defRPr/>
            </a:pPr>
            <a:r>
              <a:rPr lang="nl-NL" dirty="0"/>
              <a:t>Die weerstand wordt gemeten in Ohms (dat wordt aangegeven met de Griekse letter Ω). </a:t>
            </a:r>
            <a:endParaRPr lang="nl-NL" altLang="nl-NL" sz="2400" dirty="0"/>
          </a:p>
        </p:txBody>
      </p:sp>
    </p:spTree>
    <p:extLst>
      <p:ext uri="{BB962C8B-B14F-4D97-AF65-F5344CB8AC3E}">
        <p14:creationId xmlns:p14="http://schemas.microsoft.com/office/powerpoint/2010/main" val="6367258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Weerstand</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142264" cy="3838211"/>
          </a:xfrm>
        </p:spPr>
        <p:txBody>
          <a:bodyPr>
            <a:normAutofit/>
          </a:bodyPr>
          <a:lstStyle/>
          <a:p>
            <a:pPr marL="0" indent="0">
              <a:buNone/>
              <a:defRPr/>
            </a:pPr>
            <a:r>
              <a:rPr lang="nl-NL" sz="2400" dirty="0"/>
              <a:t>Hoe lager de weerstand van een materiaal, des te beter geleidt het materiaal. </a:t>
            </a:r>
          </a:p>
          <a:p>
            <a:pPr marL="0" indent="0">
              <a:buNone/>
              <a:defRPr/>
            </a:pPr>
            <a:r>
              <a:rPr lang="nl-NL" sz="2400" dirty="0"/>
              <a:t>De meeste metalen hebben een lage weerstand.</a:t>
            </a:r>
          </a:p>
          <a:p>
            <a:pPr marL="0" indent="0">
              <a:buNone/>
              <a:defRPr/>
            </a:pPr>
            <a:r>
              <a:rPr lang="nl-NL" sz="2400" dirty="0"/>
              <a:t>Andere materialen, zoals hout en plastic, hebben een weerstand die zo hoog is dat er geen elektronen doorheen kunnen lopen.</a:t>
            </a:r>
            <a:endParaRPr lang="nl-NL" altLang="nl-NL" sz="2000" dirty="0"/>
          </a:p>
          <a:p>
            <a:pPr marL="0" indent="0">
              <a:buNone/>
              <a:defRPr/>
            </a:pPr>
            <a:endParaRPr lang="nl-NL" altLang="nl-NL" sz="2400" dirty="0"/>
          </a:p>
        </p:txBody>
      </p:sp>
      <p:pic>
        <p:nvPicPr>
          <p:cNvPr id="3074" name="Picture 2" descr="Afbeeldingsresultaat voor weerstand&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6011" y="2299062"/>
            <a:ext cx="4716871" cy="246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59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pPr>
            <a:r>
              <a:rPr lang="nl-NL" dirty="0"/>
              <a:t>Het is logisch dat stroom, spanning en weerstand in nauw verband met elkaar staan. </a:t>
            </a:r>
          </a:p>
          <a:p>
            <a:pPr marL="0" indent="0">
              <a:buNone/>
            </a:pPr>
            <a:r>
              <a:rPr lang="nl-NL" dirty="0"/>
              <a:t>Hoe hoger de weerstand van een voorwerp; laten we zeggen een stroomdraad, des te meer energie kost het voor de elektronen om er doorheen te bewegen.</a:t>
            </a:r>
          </a:p>
          <a:p>
            <a:pPr marL="0" indent="0">
              <a:buNone/>
            </a:pPr>
            <a:r>
              <a:rPr lang="nl-NL" dirty="0"/>
              <a:t>Dus wordt de spanning die over de draad staat vanzelf hoger</a:t>
            </a:r>
            <a:endParaRPr lang="nl-NL" altLang="nl-NL" sz="2400" dirty="0"/>
          </a:p>
        </p:txBody>
      </p:sp>
    </p:spTree>
    <p:extLst>
      <p:ext uri="{BB962C8B-B14F-4D97-AF65-F5344CB8AC3E}">
        <p14:creationId xmlns:p14="http://schemas.microsoft.com/office/powerpoint/2010/main" val="1474879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Datzelfde geldt voor de stroomsterkte. </a:t>
            </a:r>
          </a:p>
          <a:p>
            <a:pPr marL="0" indent="0">
              <a:buNone/>
              <a:defRPr/>
            </a:pPr>
            <a:r>
              <a:rPr lang="nl-NL" sz="2400" dirty="0"/>
              <a:t>Hoe meer elektronen er tegelijk door de draad heen willen bewegen, des te moeilijker wordt het voor elk elektron om er langs te komen. </a:t>
            </a:r>
          </a:p>
          <a:p>
            <a:pPr marL="0" indent="0">
              <a:buNone/>
              <a:defRPr/>
            </a:pPr>
            <a:r>
              <a:rPr lang="nl-NL" sz="2400" dirty="0"/>
              <a:t>De spanning wordt dus ook hoger. </a:t>
            </a:r>
          </a:p>
          <a:p>
            <a:pPr marL="0" indent="0">
              <a:buNone/>
              <a:defRPr/>
            </a:pPr>
            <a:endParaRPr lang="nl-NL" altLang="nl-NL" sz="2400" dirty="0"/>
          </a:p>
        </p:txBody>
      </p:sp>
    </p:spTree>
    <p:extLst>
      <p:ext uri="{BB962C8B-B14F-4D97-AF65-F5344CB8AC3E}">
        <p14:creationId xmlns:p14="http://schemas.microsoft.com/office/powerpoint/2010/main" val="12080688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2299062"/>
            <a:ext cx="6743156" cy="3838211"/>
          </a:xfrm>
        </p:spPr>
        <p:txBody>
          <a:bodyPr>
            <a:normAutofit/>
          </a:bodyPr>
          <a:lstStyle/>
          <a:p>
            <a:pPr marL="0" indent="0">
              <a:buNone/>
              <a:defRPr/>
            </a:pPr>
            <a:r>
              <a:rPr lang="nl-NL" sz="2400" dirty="0"/>
              <a:t>Om het verband tussen deze drie grootheden te beschrijven, is er de volgende formule:</a:t>
            </a:r>
          </a:p>
          <a:p>
            <a:pPr marL="0" indent="0">
              <a:buNone/>
              <a:defRPr/>
            </a:pPr>
            <a:endParaRPr lang="nl-NL" altLang="nl-NL" sz="2400" dirty="0"/>
          </a:p>
        </p:txBody>
      </p:sp>
      <p:pic>
        <p:nvPicPr>
          <p:cNvPr id="2" name="Afbeelding 1"/>
          <p:cNvPicPr>
            <a:picLocks noChangeAspect="1"/>
          </p:cNvPicPr>
          <p:nvPr/>
        </p:nvPicPr>
        <p:blipFill>
          <a:blip r:embed="rId4"/>
          <a:stretch>
            <a:fillRect/>
          </a:stretch>
        </p:blipFill>
        <p:spPr>
          <a:xfrm>
            <a:off x="1343993" y="3389491"/>
            <a:ext cx="4963346" cy="2266725"/>
          </a:xfrm>
          <a:prstGeom prst="rect">
            <a:avLst/>
          </a:prstGeom>
        </p:spPr>
      </p:pic>
    </p:spTree>
    <p:extLst>
      <p:ext uri="{BB962C8B-B14F-4D97-AF65-F5344CB8AC3E}">
        <p14:creationId xmlns:p14="http://schemas.microsoft.com/office/powerpoint/2010/main" val="147167855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804942"/>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Tijdelijke aanduiding voor inhoud 1"/>
          <p:cNvPicPr>
            <a:picLocks noGrp="1" noChangeAspect="1"/>
          </p:cNvPicPr>
          <p:nvPr>
            <p:ph idx="1"/>
          </p:nvPr>
        </p:nvPicPr>
        <p:blipFill>
          <a:blip r:embed="rId4"/>
          <a:stretch>
            <a:fillRect/>
          </a:stretch>
        </p:blipFill>
        <p:spPr>
          <a:xfrm>
            <a:off x="2262731" y="1739980"/>
            <a:ext cx="3629025" cy="1657350"/>
          </a:xfrm>
          <a:prstGeom prst="rect">
            <a:avLst/>
          </a:prstGeom>
        </p:spPr>
      </p:pic>
      <p:sp>
        <p:nvSpPr>
          <p:cNvPr id="4" name="Rechthoek 3"/>
          <p:cNvSpPr/>
          <p:nvPr/>
        </p:nvSpPr>
        <p:spPr>
          <a:xfrm>
            <a:off x="1238249" y="3397330"/>
            <a:ext cx="7435487" cy="3046988"/>
          </a:xfrm>
          <a:prstGeom prst="rect">
            <a:avLst/>
          </a:prstGeom>
        </p:spPr>
        <p:txBody>
          <a:bodyPr wrap="square">
            <a:spAutoFit/>
          </a:bodyPr>
          <a:lstStyle/>
          <a:p>
            <a:r>
              <a:rPr lang="nl-NL" sz="2400" dirty="0">
                <a:latin typeface="Droid Sans"/>
              </a:rPr>
              <a:t>Deze formule heet de ‘wet van Ohm’.</a:t>
            </a:r>
          </a:p>
          <a:p>
            <a:r>
              <a:rPr lang="nl-NL" sz="2400" dirty="0">
                <a:latin typeface="Droid Sans"/>
              </a:rPr>
              <a:t> </a:t>
            </a:r>
            <a:br>
              <a:rPr lang="nl-NL" sz="2400" dirty="0">
                <a:latin typeface="Droid Sans"/>
              </a:rPr>
            </a:br>
            <a:r>
              <a:rPr lang="nl-NL" sz="2400" dirty="0">
                <a:latin typeface="Droid Sans"/>
              </a:rPr>
              <a:t>U staat voor de spanning (eenheid Volt of V), </a:t>
            </a:r>
          </a:p>
          <a:p>
            <a:r>
              <a:rPr lang="nl-NL" sz="2400" dirty="0">
                <a:latin typeface="Droid Sans"/>
              </a:rPr>
              <a:t>I staat voor de stroomsterkte (eenheid </a:t>
            </a:r>
            <a:r>
              <a:rPr lang="nl-NL" sz="2400" dirty="0" err="1">
                <a:latin typeface="Droid Sans"/>
              </a:rPr>
              <a:t>Ampere</a:t>
            </a:r>
            <a:r>
              <a:rPr lang="nl-NL" sz="2400" dirty="0">
                <a:latin typeface="Droid Sans"/>
              </a:rPr>
              <a:t> of A) </a:t>
            </a:r>
          </a:p>
          <a:p>
            <a:r>
              <a:rPr lang="nl-NL" sz="2400" dirty="0">
                <a:latin typeface="Droid Sans"/>
              </a:rPr>
              <a:t>R staat voor de weerstand (eenheid Ohm of </a:t>
            </a:r>
            <a:r>
              <a:rPr lang="nl-NL" sz="2400" dirty="0"/>
              <a:t>Ω)</a:t>
            </a:r>
          </a:p>
          <a:p>
            <a:endParaRPr lang="nl-NL" sz="2400" dirty="0">
              <a:latin typeface="Droid Sans"/>
            </a:endParaRPr>
          </a:p>
          <a:p>
            <a:r>
              <a:rPr lang="nl-NL" sz="2400" dirty="0">
                <a:latin typeface="Droid Sans"/>
              </a:rPr>
              <a:t>Zodra je nu dus twee van deze drie waarden weet, kun je de derde makkelijk berekenen.</a:t>
            </a:r>
            <a:endParaRPr lang="nl-NL" sz="2400" b="0" i="0" dirty="0">
              <a:effectLst/>
              <a:latin typeface="Droid Sans"/>
            </a:endParaRPr>
          </a:p>
        </p:txBody>
      </p:sp>
    </p:spTree>
    <p:extLst>
      <p:ext uri="{BB962C8B-B14F-4D97-AF65-F5344CB8AC3E}">
        <p14:creationId xmlns:p14="http://schemas.microsoft.com/office/powerpoint/2010/main" val="13124477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804942"/>
            <a:ext cx="7886700" cy="935038"/>
          </a:xfrm>
        </p:spPr>
        <p:txBody>
          <a:bodyPr/>
          <a:lstStyle/>
          <a:p>
            <a:r>
              <a:rPr lang="nl-NL" b="1" dirty="0">
                <a:latin typeface="+mn-lt"/>
              </a:rPr>
              <a:t>Wet van Ohm</a:t>
            </a: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5" name="2EBw3oS-I-o"/>
          <p:cNvPicPr>
            <a:picLocks noGrp="1" noRot="1" noChangeAspect="1"/>
          </p:cNvPicPr>
          <p:nvPr>
            <p:ph idx="1"/>
            <a:videoFile r:link="rId1"/>
          </p:nvPr>
        </p:nvPicPr>
        <p:blipFill>
          <a:blip r:embed="rId5"/>
          <a:stretch>
            <a:fillRect/>
          </a:stretch>
        </p:blipFill>
        <p:spPr>
          <a:xfrm>
            <a:off x="1319349" y="2011680"/>
            <a:ext cx="8312331" cy="4675686"/>
          </a:xfrm>
          <a:prstGeom prst="rect">
            <a:avLst/>
          </a:prstGeom>
        </p:spPr>
      </p:pic>
    </p:spTree>
    <p:extLst>
      <p:ext uri="{BB962C8B-B14F-4D97-AF65-F5344CB8AC3E}">
        <p14:creationId xmlns:p14="http://schemas.microsoft.com/office/powerpoint/2010/main" val="264245544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7" y="1067030"/>
            <a:ext cx="7886700" cy="935038"/>
          </a:xfrm>
        </p:spPr>
        <p:txBody>
          <a:bodyPr/>
          <a:lstStyle/>
          <a:p>
            <a:r>
              <a:rPr lang="nl-NL" b="1">
                <a:latin typeface="+mn-lt"/>
              </a:rPr>
              <a:t>Multimeter</a:t>
            </a:r>
            <a:endParaRPr lang="nl-NL" b="1" dirty="0">
              <a:latin typeface="+mn-lt"/>
            </a:endParaRPr>
          </a:p>
        </p:txBody>
      </p:sp>
      <p:pic>
        <p:nvPicPr>
          <p:cNvPr id="5123" name="Afbeelding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2" name="36BdxlYx7MY"/>
          <p:cNvPicPr>
            <a:picLocks noGrp="1" noRot="1" noChangeAspect="1"/>
          </p:cNvPicPr>
          <p:nvPr>
            <p:ph idx="1"/>
            <a:videoFile r:link="rId1"/>
          </p:nvPr>
        </p:nvPicPr>
        <p:blipFill>
          <a:blip r:embed="rId5"/>
          <a:stretch>
            <a:fillRect/>
          </a:stretch>
        </p:blipFill>
        <p:spPr>
          <a:xfrm>
            <a:off x="1339049" y="2168984"/>
            <a:ext cx="6808949" cy="3830034"/>
          </a:xfrm>
          <a:prstGeom prst="rect">
            <a:avLst/>
          </a:prstGeom>
        </p:spPr>
      </p:pic>
    </p:spTree>
    <p:extLst>
      <p:ext uri="{BB962C8B-B14F-4D97-AF65-F5344CB8AC3E}">
        <p14:creationId xmlns:p14="http://schemas.microsoft.com/office/powerpoint/2010/main" val="42963223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Afbeelding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4" y="1557339"/>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87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Stroomkringschema</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marL="0" indent="0">
              <a:buNone/>
              <a:defRPr/>
            </a:pPr>
            <a:endParaRPr lang="nl-NL" sz="2400" dirty="0"/>
          </a:p>
          <a:p>
            <a:pPr marL="0" indent="0">
              <a:buNone/>
              <a:defRPr/>
            </a:pPr>
            <a:r>
              <a:rPr lang="nl-NL" sz="2400" dirty="0"/>
              <a:t>In een stroomkringschema zie je hoe alle onderdelen in een schakeling met elkaar zijn verbonden. Daardoor kun je begrijpen hoe die schakeling werkt.</a:t>
            </a:r>
          </a:p>
          <a:p>
            <a:pPr marL="0" indent="0">
              <a:buNone/>
              <a:defRPr/>
            </a:pPr>
            <a:endParaRPr lang="nl-NL" altLang="nl-NL" sz="2400" dirty="0"/>
          </a:p>
          <a:p>
            <a:pPr marL="0" indent="0">
              <a:buNone/>
              <a:defRPr/>
            </a:pPr>
            <a:r>
              <a:rPr lang="nl-NL" altLang="nl-NL" sz="2400" dirty="0"/>
              <a:t>Alle onderdelen van een stroomkring hebben hier een universeel symbool gekregen.</a:t>
            </a:r>
          </a:p>
        </p:txBody>
      </p:sp>
    </p:spTree>
    <p:extLst>
      <p:ext uri="{BB962C8B-B14F-4D97-AF65-F5344CB8AC3E}">
        <p14:creationId xmlns:p14="http://schemas.microsoft.com/office/powerpoint/2010/main" val="19180442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Stroomkringschema</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pPr>
              <a:defRPr/>
            </a:pPr>
            <a:endParaRPr lang="nl-NL" altLang="nl-NL" sz="2000" dirty="0"/>
          </a:p>
        </p:txBody>
      </p:sp>
      <p:pic>
        <p:nvPicPr>
          <p:cNvPr id="6146" name="Picture 2" descr="Afbeeldingsresultaat voor natuurkunde symbole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747" y="1594642"/>
            <a:ext cx="616267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989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normAutofit/>
          </a:bodyPr>
          <a:lstStyle/>
          <a:p>
            <a:r>
              <a:rPr lang="nl-NL" b="1" dirty="0">
                <a:latin typeface="+mn-lt"/>
              </a:rPr>
              <a:t>Elektriciteitsbronnen</a:t>
            </a:r>
            <a:endParaRPr lang="nl-NL" altLang="nl-NL" b="1" dirty="0">
              <a:latin typeface="+mn-lt"/>
            </a:endParaRP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008608" y="1720622"/>
            <a:ext cx="6743156" cy="4351337"/>
          </a:xfrm>
        </p:spPr>
        <p:txBody>
          <a:bodyPr>
            <a:normAutofit fontScale="40000" lnSpcReduction="20000"/>
          </a:bodyPr>
          <a:lstStyle/>
          <a:p>
            <a:pPr marL="0" indent="0">
              <a:buNone/>
            </a:pPr>
            <a:r>
              <a:rPr lang="nl-NL" sz="5500" dirty="0"/>
              <a:t>De stroomkring begint en eindigt bij de elektriciteitsbron.</a:t>
            </a:r>
          </a:p>
          <a:p>
            <a:pPr marL="0" indent="0">
              <a:buNone/>
            </a:pPr>
            <a:r>
              <a:rPr lang="nl-NL" sz="5500" dirty="0"/>
              <a:t>Dit kan zijn:</a:t>
            </a:r>
          </a:p>
          <a:p>
            <a:r>
              <a:rPr lang="nl-NL" sz="5500" dirty="0"/>
              <a:t>Batterij</a:t>
            </a:r>
          </a:p>
          <a:p>
            <a:r>
              <a:rPr lang="nl-NL" sz="5500" dirty="0"/>
              <a:t>Dynamo</a:t>
            </a:r>
          </a:p>
          <a:p>
            <a:r>
              <a:rPr lang="nl-NL" sz="5500" dirty="0"/>
              <a:t>Elektriciteitscentrale</a:t>
            </a:r>
          </a:p>
          <a:p>
            <a:pPr marL="0" indent="0">
              <a:buNone/>
            </a:pPr>
            <a:endParaRPr lang="nl-NL" sz="5500" dirty="0"/>
          </a:p>
          <a:p>
            <a:pPr marL="0" indent="0">
              <a:buNone/>
            </a:pPr>
            <a:r>
              <a:rPr lang="nl-NL" sz="5500" dirty="0"/>
              <a:t>Een energiebron heeft altijd een plus en een min aansluiting</a:t>
            </a:r>
          </a:p>
          <a:p>
            <a:pPr marL="0" indent="0">
              <a:buNone/>
            </a:pPr>
            <a:endParaRPr lang="nl-NL" sz="5500" dirty="0"/>
          </a:p>
          <a:p>
            <a:pPr marL="0" indent="0">
              <a:buNone/>
            </a:pPr>
            <a:r>
              <a:rPr lang="nl-NL" sz="5500" dirty="0"/>
              <a:t>De regel is dat elektriciteit altijd van plus naar min stroomt.</a:t>
            </a:r>
            <a:endParaRPr lang="nl-NL" dirty="0"/>
          </a:p>
        </p:txBody>
      </p:sp>
      <p:pic>
        <p:nvPicPr>
          <p:cNvPr id="2" name="Afbeelding 1"/>
          <p:cNvPicPr>
            <a:picLocks noChangeAspect="1"/>
          </p:cNvPicPr>
          <p:nvPr/>
        </p:nvPicPr>
        <p:blipFill>
          <a:blip r:embed="rId4"/>
          <a:stretch>
            <a:fillRect/>
          </a:stretch>
        </p:blipFill>
        <p:spPr>
          <a:xfrm>
            <a:off x="8063735" y="1885947"/>
            <a:ext cx="3841441" cy="2636561"/>
          </a:xfrm>
          <a:prstGeom prst="rect">
            <a:avLst/>
          </a:prstGeom>
        </p:spPr>
      </p:pic>
    </p:spTree>
    <p:extLst>
      <p:ext uri="{BB962C8B-B14F-4D97-AF65-F5344CB8AC3E}">
        <p14:creationId xmlns:p14="http://schemas.microsoft.com/office/powerpoint/2010/main" val="18641327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pPr eaLnBrk="1" hangingPunct="1"/>
            <a:r>
              <a:rPr lang="nl-NL" altLang="nl-NL" b="1" dirty="0">
                <a:latin typeface="+mn-lt"/>
              </a:rPr>
              <a:t>Kabels en draden</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fontScale="47500" lnSpcReduction="20000"/>
          </a:bodyPr>
          <a:lstStyle/>
          <a:p>
            <a:pPr marL="0" indent="0">
              <a:buNone/>
            </a:pPr>
            <a:r>
              <a:rPr lang="nl-NL" sz="5100" dirty="0"/>
              <a:t>De elektriciteit kan natuurlijk niet zomaar door de lucht stromen. Hier zijn speciale materialen voor nodig.</a:t>
            </a:r>
          </a:p>
          <a:p>
            <a:pPr marL="0" indent="0">
              <a:buNone/>
            </a:pPr>
            <a:endParaRPr lang="nl-NL" sz="5100" dirty="0"/>
          </a:p>
          <a:p>
            <a:pPr marL="0" indent="0">
              <a:buNone/>
            </a:pPr>
            <a:r>
              <a:rPr lang="nl-NL" sz="5100" dirty="0"/>
              <a:t>Een materiaal waar elektriciteit zich makkelijk door kan voortbewegen, wordt een geleider genoemd.</a:t>
            </a:r>
          </a:p>
          <a:p>
            <a:pPr marL="0" indent="0">
              <a:buNone/>
            </a:pPr>
            <a:endParaRPr lang="nl-NL" sz="5100" dirty="0"/>
          </a:p>
          <a:p>
            <a:pPr marL="0" indent="0">
              <a:buNone/>
            </a:pPr>
            <a:r>
              <a:rPr lang="nl-NL" sz="5100" dirty="0"/>
              <a:t>Een geleider, zoals bijvoorbeeld koperdraad, kan gebruikt worden om een stroomkring te maken. Op het moment dat er een koperdraad met de plus op de batterij en de min wordt verbonden, begint de elektriciteit zich door het koperdraad te bewegen en ontstaat er een werkende, gesloten stroomkring.</a:t>
            </a:r>
            <a:endParaRPr lang="nl-NL" altLang="nl-NL" dirty="0"/>
          </a:p>
        </p:txBody>
      </p:sp>
      <p:pic>
        <p:nvPicPr>
          <p:cNvPr id="2" name="Afbeelding 1"/>
          <p:cNvPicPr>
            <a:picLocks noChangeAspect="1"/>
          </p:cNvPicPr>
          <p:nvPr/>
        </p:nvPicPr>
        <p:blipFill>
          <a:blip r:embed="rId4"/>
          <a:stretch>
            <a:fillRect/>
          </a:stretch>
        </p:blipFill>
        <p:spPr>
          <a:xfrm>
            <a:off x="7876903" y="1785937"/>
            <a:ext cx="4103508" cy="2305650"/>
          </a:xfrm>
          <a:prstGeom prst="rect">
            <a:avLst/>
          </a:prstGeom>
        </p:spPr>
      </p:pic>
    </p:spTree>
    <p:extLst>
      <p:ext uri="{BB962C8B-B14F-4D97-AF65-F5344CB8AC3E}">
        <p14:creationId xmlns:p14="http://schemas.microsoft.com/office/powerpoint/2010/main" val="6183469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33746" y="640555"/>
            <a:ext cx="7886700" cy="935038"/>
          </a:xfrm>
        </p:spPr>
        <p:txBody>
          <a:bodyPr/>
          <a:lstStyle/>
          <a:p>
            <a:pPr eaLnBrk="1" hangingPunct="1"/>
            <a:r>
              <a:rPr lang="nl-NL" altLang="nl-NL" b="1" dirty="0">
                <a:latin typeface="+mn-lt"/>
              </a:rPr>
              <a:t>Geleiders</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6" y="1785937"/>
            <a:ext cx="8441327" cy="4351337"/>
          </a:xfrm>
        </p:spPr>
        <p:txBody>
          <a:bodyPr>
            <a:normAutofit/>
          </a:bodyPr>
          <a:lstStyle/>
          <a:p>
            <a:pPr marL="0" indent="0">
              <a:buNone/>
            </a:pPr>
            <a:r>
              <a:rPr lang="nl-NL" sz="2400" dirty="0"/>
              <a:t>Geleiders zijn materialen waar elektriciteit zich makkelijk door kan verplaatsen, zoals koper.</a:t>
            </a:r>
          </a:p>
          <a:p>
            <a:pPr marL="0" indent="0">
              <a:buNone/>
            </a:pPr>
            <a:endParaRPr lang="nl-NL" sz="2400" dirty="0"/>
          </a:p>
          <a:p>
            <a:pPr marL="0" indent="0">
              <a:buNone/>
            </a:pPr>
            <a:r>
              <a:rPr lang="nl-NL" sz="2400" dirty="0"/>
              <a:t>Metalen zijn over het algemeen goede geleiders. Het ene metaal geleidt elektriciteit misschien net wat makkelijker dan het ander maar ze zullen allemaal stroom geleiden.</a:t>
            </a:r>
          </a:p>
        </p:txBody>
      </p:sp>
      <p:pic>
        <p:nvPicPr>
          <p:cNvPr id="2" name="Afbeelding 1"/>
          <p:cNvPicPr>
            <a:picLocks noChangeAspect="1"/>
          </p:cNvPicPr>
          <p:nvPr/>
        </p:nvPicPr>
        <p:blipFill>
          <a:blip r:embed="rId4"/>
          <a:stretch>
            <a:fillRect/>
          </a:stretch>
        </p:blipFill>
        <p:spPr>
          <a:xfrm>
            <a:off x="2595539" y="4375250"/>
            <a:ext cx="3739947" cy="2482750"/>
          </a:xfrm>
          <a:prstGeom prst="rect">
            <a:avLst/>
          </a:prstGeom>
        </p:spPr>
      </p:pic>
    </p:spTree>
    <p:extLst>
      <p:ext uri="{BB962C8B-B14F-4D97-AF65-F5344CB8AC3E}">
        <p14:creationId xmlns:p14="http://schemas.microsoft.com/office/powerpoint/2010/main" val="1055133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el 1"/>
          <p:cNvSpPr>
            <a:spLocks noGrp="1" noChangeArrowheads="1"/>
          </p:cNvSpPr>
          <p:nvPr>
            <p:ph type="title"/>
          </p:nvPr>
        </p:nvSpPr>
        <p:spPr>
          <a:xfrm>
            <a:off x="1143001" y="640555"/>
            <a:ext cx="7886700" cy="935038"/>
          </a:xfrm>
        </p:spPr>
        <p:txBody>
          <a:bodyPr/>
          <a:lstStyle/>
          <a:p>
            <a:r>
              <a:rPr lang="nl-NL" altLang="nl-NL" b="1" dirty="0"/>
              <a:t> </a:t>
            </a:r>
            <a:r>
              <a:rPr lang="nl-NL" altLang="nl-NL" b="1" dirty="0">
                <a:latin typeface="+mn-lt"/>
              </a:rPr>
              <a:t>Geleiders</a:t>
            </a:r>
          </a:p>
        </p:txBody>
      </p:sp>
      <p:pic>
        <p:nvPicPr>
          <p:cNvPr id="5123" name="Afbeelding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2" descr="Afbeeldingsresultaat voor elektriciteitsmet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5125" name="Tekstvak 5"/>
          <p:cNvSpPr txBox="1">
            <a:spLocks noChangeArrowheads="1"/>
          </p:cNvSpPr>
          <p:nvPr/>
        </p:nvSpPr>
        <p:spPr bwMode="auto">
          <a:xfrm>
            <a:off x="2374901" y="3141663"/>
            <a:ext cx="696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 name="Tijdelijke aanduiding voor inhoud 2"/>
          <p:cNvSpPr>
            <a:spLocks noGrp="1"/>
          </p:cNvSpPr>
          <p:nvPr>
            <p:ph idx="1"/>
          </p:nvPr>
        </p:nvSpPr>
        <p:spPr>
          <a:xfrm>
            <a:off x="1133747" y="1785937"/>
            <a:ext cx="6743156" cy="4351337"/>
          </a:xfrm>
        </p:spPr>
        <p:txBody>
          <a:bodyPr>
            <a:normAutofit/>
          </a:bodyPr>
          <a:lstStyle/>
          <a:p>
            <a:r>
              <a:rPr lang="nl-NL" sz="2400" dirty="0"/>
              <a:t>Koper</a:t>
            </a:r>
          </a:p>
          <a:p>
            <a:r>
              <a:rPr lang="nl-NL" sz="2400" dirty="0"/>
              <a:t>IJzer</a:t>
            </a:r>
          </a:p>
          <a:p>
            <a:r>
              <a:rPr lang="nl-NL" sz="2400" dirty="0"/>
              <a:t>Aluminium</a:t>
            </a:r>
          </a:p>
          <a:p>
            <a:r>
              <a:rPr lang="nl-NL" sz="2400" dirty="0"/>
              <a:t>Staal</a:t>
            </a:r>
          </a:p>
          <a:p>
            <a:r>
              <a:rPr lang="nl-NL" sz="2400" dirty="0"/>
              <a:t>Lood</a:t>
            </a:r>
          </a:p>
          <a:p>
            <a:r>
              <a:rPr lang="nl-NL" sz="2400" dirty="0"/>
              <a:t>Zink</a:t>
            </a:r>
          </a:p>
          <a:p>
            <a:r>
              <a:rPr lang="nl-NL" sz="2400" dirty="0"/>
              <a:t>Grafiet</a:t>
            </a:r>
          </a:p>
          <a:p>
            <a:pPr marL="0" indent="0">
              <a:buNone/>
              <a:defRPr/>
            </a:pPr>
            <a:endParaRPr lang="nl-NL" altLang="nl-NL" dirty="0"/>
          </a:p>
        </p:txBody>
      </p:sp>
      <p:pic>
        <p:nvPicPr>
          <p:cNvPr id="2" name="Afbeelding 1"/>
          <p:cNvPicPr>
            <a:picLocks noChangeAspect="1"/>
          </p:cNvPicPr>
          <p:nvPr/>
        </p:nvPicPr>
        <p:blipFill>
          <a:blip r:embed="rId4"/>
          <a:stretch>
            <a:fillRect/>
          </a:stretch>
        </p:blipFill>
        <p:spPr>
          <a:xfrm>
            <a:off x="6640833" y="1575593"/>
            <a:ext cx="2709464" cy="4081464"/>
          </a:xfrm>
          <a:prstGeom prst="rect">
            <a:avLst/>
          </a:prstGeom>
        </p:spPr>
      </p:pic>
    </p:spTree>
    <p:extLst>
      <p:ext uri="{BB962C8B-B14F-4D97-AF65-F5344CB8AC3E}">
        <p14:creationId xmlns:p14="http://schemas.microsoft.com/office/powerpoint/2010/main" val="3364128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8B730-DE28-43E6-B157-658C9195A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6BC6C7-F465-41E0-8F55-5BD163F1B6A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21c7c86-cc27-4cef-8605-4ebb03422227"/>
    <ds:schemaRef ds:uri="http://purl.org/dc/terms/"/>
    <ds:schemaRef ds:uri="http://schemas.openxmlformats.org/package/2006/metadata/core-properties"/>
    <ds:schemaRef ds:uri="88fa185b-b6f4-4426-890a-edc6532e8d4f"/>
    <ds:schemaRef ds:uri="http://www.w3.org/XML/1998/namespace"/>
  </ds:schemaRefs>
</ds:datastoreItem>
</file>

<file path=customXml/itemProps3.xml><?xml version="1.0" encoding="utf-8"?>
<ds:datastoreItem xmlns:ds="http://schemas.openxmlformats.org/officeDocument/2006/customXml" ds:itemID="{129857C8-E721-4EF5-9D5B-87C4B0A7AB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633</TotalTime>
  <Words>1393</Words>
  <Application>Microsoft Office PowerPoint</Application>
  <PresentationFormat>Breedbeeld</PresentationFormat>
  <Paragraphs>202</Paragraphs>
  <Slides>38</Slides>
  <Notes>35</Notes>
  <HiddenSlides>0</HiddenSlides>
  <MMClips>3</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Calibri</vt:lpstr>
      <vt:lpstr>Calibri Light</vt:lpstr>
      <vt:lpstr>Droid Sans</vt:lpstr>
      <vt:lpstr>Kantoorthema</vt:lpstr>
      <vt:lpstr>Stroom</vt:lpstr>
      <vt:lpstr>Aftrap</vt:lpstr>
      <vt:lpstr>Hoe werkt stroom?</vt:lpstr>
      <vt:lpstr>Stroomkringschema</vt:lpstr>
      <vt:lpstr>Stroomkringschema</vt:lpstr>
      <vt:lpstr>Elektriciteitsbronnen</vt:lpstr>
      <vt:lpstr>Kabels en draden</vt:lpstr>
      <vt:lpstr>Geleiders</vt:lpstr>
      <vt:lpstr> Geleiders</vt:lpstr>
      <vt:lpstr>isolatoren</vt:lpstr>
      <vt:lpstr>Isolatoren</vt:lpstr>
      <vt:lpstr>Stroomkring</vt:lpstr>
      <vt:lpstr>Serieschakeling</vt:lpstr>
      <vt:lpstr>Parallelschakeling</vt:lpstr>
      <vt:lpstr>Elektriciteit</vt:lpstr>
      <vt:lpstr>Gelijkstroom</vt:lpstr>
      <vt:lpstr>Gelijkstroom</vt:lpstr>
      <vt:lpstr>Wisselstroom</vt:lpstr>
      <vt:lpstr>Wisselstroom</vt:lpstr>
      <vt:lpstr>Wisselstroom</vt:lpstr>
      <vt:lpstr>Wisselstroom</vt:lpstr>
      <vt:lpstr>Waarom gelijkstroom of wisselstroom</vt:lpstr>
      <vt:lpstr>Gelijkstroom</vt:lpstr>
      <vt:lpstr>Stroom, spanning en weerstand</vt:lpstr>
      <vt:lpstr>Stroomsterkte</vt:lpstr>
      <vt:lpstr>Stroomsterkte</vt:lpstr>
      <vt:lpstr>Spanning</vt:lpstr>
      <vt:lpstr>Spanning</vt:lpstr>
      <vt:lpstr>Spanning</vt:lpstr>
      <vt:lpstr>Weerstand</vt:lpstr>
      <vt:lpstr>Weerstand</vt:lpstr>
      <vt:lpstr>Wet van Ohm</vt:lpstr>
      <vt:lpstr>Wet van Ohm</vt:lpstr>
      <vt:lpstr>Wet van Ohm</vt:lpstr>
      <vt:lpstr>Wet van Ohm</vt:lpstr>
      <vt:lpstr>Wet van Ohm</vt:lpstr>
      <vt:lpstr>Multimeter</vt:lpstr>
      <vt:lpstr>PowerPoint-presentatie</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76</cp:revision>
  <dcterms:created xsi:type="dcterms:W3CDTF">2019-12-05T11:01:59Z</dcterms:created>
  <dcterms:modified xsi:type="dcterms:W3CDTF">2025-01-02T09:14:35Z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